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CH"/>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fld id="{0C6E0473-186A-4247-B2DB-4200526CD787}" type="datetime1">
              <a:rPr lang="de-CH" smtClean="0"/>
              <a:t>02.09.2021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65734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9ADCD4C9-C493-4201-ADF6-53B090A20883}" type="datetime1">
              <a:rPr lang="de-CH" smtClean="0"/>
              <a:t>02.09.2021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2341588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C8C77C6D-71BE-49D3-99D6-D5CACD7A7324}" type="datetime1">
              <a:rPr lang="de-CH" smtClean="0"/>
              <a:t>02.09.2021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6074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5F0DBDCD-E46D-4EB9-890F-F311F602A430}" type="datetime1">
              <a:rPr lang="de-CH" smtClean="0"/>
              <a:t>02.09.2021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273092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CH"/>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1580D167-DAE4-4387-915C-14078FB9F122}" type="datetime1">
              <a:rPr lang="de-CH" smtClean="0"/>
              <a:t>02.09.2021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3734433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fld id="{4720553F-1208-4899-9F64-9E182DCE1605}" type="datetime1">
              <a:rPr lang="de-CH" smtClean="0"/>
              <a:t>02.09.2021</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547646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CH"/>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fld id="{D4AF78D9-4ED6-4C06-B068-345FEDBB77FD}" type="datetime1">
              <a:rPr lang="de-CH" smtClean="0"/>
              <a:t>02.09.2021</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72427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fld id="{2A95C9B6-73B8-4DE3-B31F-45D98D3E4A8F}" type="datetime1">
              <a:rPr lang="de-CH" smtClean="0"/>
              <a:t>02.09.2021</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554612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5E34162-0201-4AD9-80FE-318CEE2AD3D7}" type="datetime1">
              <a:rPr lang="de-CH" smtClean="0"/>
              <a:t>02.09.2021</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3331873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CH"/>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B27C9AD9-F36A-4D7D-B294-93B2603E19E3}" type="datetime1">
              <a:rPr lang="de-CH" smtClean="0"/>
              <a:t>02.09.2021</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301175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CH"/>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12AD6020-5F1D-4A8C-BB9A-8A9327E41C7C}" type="datetime1">
              <a:rPr lang="de-CH" smtClean="0"/>
              <a:t>02.09.2021</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307951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A43DD-75C2-49D5-A06E-8DF563E65476}" type="datetime1">
              <a:rPr lang="de-CH" smtClean="0"/>
              <a:t>02.09.2021</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88D3E-9167-4C62-A3E3-C2BC1D7427ED}" type="slidenum">
              <a:rPr lang="de-CH" smtClean="0"/>
              <a:t>‹Nr.›</a:t>
            </a:fld>
            <a:endParaRPr lang="de-CH"/>
          </a:p>
        </p:txBody>
      </p:sp>
    </p:spTree>
    <p:extLst>
      <p:ext uri="{BB962C8B-B14F-4D97-AF65-F5344CB8AC3E}">
        <p14:creationId xmlns:p14="http://schemas.microsoft.com/office/powerpoint/2010/main" val="1653500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cecar.ch/wordpres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54628" y="1755734"/>
            <a:ext cx="9144000" cy="1661375"/>
          </a:xfrm>
          <a:noFill/>
        </p:spPr>
        <p:txBody>
          <a:bodyPr>
            <a:normAutofit fontScale="90000"/>
          </a:bodyPr>
          <a:lstStyle/>
          <a:p>
            <a:r>
              <a:rPr lang="de-CH" b="1" dirty="0"/>
              <a:t/>
            </a:r>
            <a:br>
              <a:rPr lang="de-CH" b="1" dirty="0"/>
            </a:br>
            <a:r>
              <a:rPr lang="de-CH" b="1" dirty="0"/>
              <a:t/>
            </a:r>
            <a:br>
              <a:rPr lang="de-CH" b="1" dirty="0"/>
            </a:br>
            <a:r>
              <a:rPr lang="de-CH" b="1" dirty="0"/>
              <a:t/>
            </a:r>
            <a:br>
              <a:rPr lang="de-CH" b="1" dirty="0"/>
            </a:br>
            <a:r>
              <a:rPr lang="de-CH" b="1" dirty="0"/>
              <a:t/>
            </a:r>
            <a:br>
              <a:rPr lang="de-CH" b="1" dirty="0"/>
            </a:br>
            <a:r>
              <a:rPr lang="de-CH" b="1" dirty="0"/>
              <a:t/>
            </a:r>
            <a:br>
              <a:rPr lang="de-CH" b="1" dirty="0"/>
            </a:br>
            <a:r>
              <a:rPr lang="de-CH" b="1" dirty="0"/>
              <a:t/>
            </a:r>
            <a:br>
              <a:rPr lang="de-CH" b="1" dirty="0"/>
            </a:br>
            <a:r>
              <a:rPr lang="de-CH" b="1" dirty="0"/>
              <a:t/>
            </a:r>
            <a:br>
              <a:rPr lang="de-CH" b="1" dirty="0"/>
            </a:br>
            <a:r>
              <a:rPr lang="de-CH" b="1" dirty="0"/>
              <a:t/>
            </a:r>
            <a:br>
              <a:rPr lang="de-CH" b="1" dirty="0"/>
            </a:br>
            <a:r>
              <a:rPr lang="fr-FR" b="1" dirty="0">
                <a:latin typeface="Segoe UI" panose="020B0502040204020203" pitchFamily="34" charset="0"/>
                <a:cs typeface="Segoe UI" panose="020B0502040204020203" pitchFamily="34" charset="0"/>
              </a:rPr>
              <a:t>Abus sexuels </a:t>
            </a:r>
            <a:br>
              <a:rPr lang="fr-FR" b="1" dirty="0">
                <a:latin typeface="Segoe UI" panose="020B0502040204020203" pitchFamily="34" charset="0"/>
                <a:cs typeface="Segoe UI" panose="020B0502040204020203" pitchFamily="34" charset="0"/>
              </a:rPr>
            </a:br>
            <a:r>
              <a:rPr lang="fr-FR" b="1" dirty="0">
                <a:latin typeface="Segoe UI" panose="020B0502040204020203" pitchFamily="34" charset="0"/>
                <a:cs typeface="Segoe UI" panose="020B0502040204020203" pitchFamily="34" charset="0"/>
              </a:rPr>
              <a:t>dans le contexte ecclésial</a:t>
            </a:r>
            <a:endParaRPr lang="de-CH" dirty="0">
              <a:latin typeface="Segoe UI" panose="020B0502040204020203" pitchFamily="34" charset="0"/>
              <a:cs typeface="Segoe UI" panose="020B0502040204020203" pitchFamily="34" charset="0"/>
            </a:endParaRPr>
          </a:p>
        </p:txBody>
      </p:sp>
      <p:sp>
        <p:nvSpPr>
          <p:cNvPr id="3" name="Untertitel 2"/>
          <p:cNvSpPr>
            <a:spLocks noGrp="1"/>
          </p:cNvSpPr>
          <p:nvPr>
            <p:ph type="subTitle" idx="1"/>
          </p:nvPr>
        </p:nvSpPr>
        <p:spPr>
          <a:xfrm>
            <a:off x="2550394" y="3524129"/>
            <a:ext cx="7352467" cy="2857130"/>
          </a:xfrm>
          <a:solidFill>
            <a:schemeClr val="bg1"/>
          </a:solidFill>
        </p:spPr>
        <p:txBody>
          <a:bodyPr>
            <a:normAutofit/>
          </a:bodyPr>
          <a:lstStyle/>
          <a:p>
            <a:r>
              <a:rPr lang="fr-FR" sz="4400" dirty="0">
                <a:latin typeface="Segoe UI" panose="020B0502040204020203" pitchFamily="34" charset="0"/>
                <a:cs typeface="Segoe UI" panose="020B0502040204020203" pitchFamily="34" charset="0"/>
              </a:rPr>
              <a:t>Statistiques des cas annoncés en 2020 </a:t>
            </a:r>
            <a:r>
              <a:rPr lang="fr-FR" sz="4400" dirty="0" smtClean="0">
                <a:latin typeface="Segoe UI" panose="020B0502040204020203" pitchFamily="34" charset="0"/>
                <a:cs typeface="Segoe UI" panose="020B0502040204020203" pitchFamily="34" charset="0"/>
              </a:rPr>
              <a:t>d'abus commis </a:t>
            </a:r>
            <a:r>
              <a:rPr lang="fr-FR" sz="4400" dirty="0">
                <a:latin typeface="Segoe UI" panose="020B0502040204020203" pitchFamily="34" charset="0"/>
                <a:cs typeface="Segoe UI" panose="020B0502040204020203" pitchFamily="34" charset="0"/>
              </a:rPr>
              <a:t>dans la </a:t>
            </a:r>
            <a:r>
              <a:rPr lang="fr-FR" sz="4400" dirty="0" smtClean="0">
                <a:latin typeface="Segoe UI" panose="020B0502040204020203" pitchFamily="34" charset="0"/>
                <a:cs typeface="Segoe UI" panose="020B0502040204020203" pitchFamily="34" charset="0"/>
              </a:rPr>
              <a:t>période avant </a:t>
            </a:r>
            <a:r>
              <a:rPr lang="fr-FR" sz="4400" dirty="0">
                <a:latin typeface="Segoe UI" panose="020B0502040204020203" pitchFamily="34" charset="0"/>
                <a:cs typeface="Segoe UI" panose="020B0502040204020203" pitchFamily="34" charset="0"/>
              </a:rPr>
              <a:t>1961 et jusqu'en 2020</a:t>
            </a:r>
          </a:p>
        </p:txBody>
      </p:sp>
      <p:pic>
        <p:nvPicPr>
          <p:cNvPr id="5" name="Grafik 4">
            <a:extLst>
              <a:ext uri="{FF2B5EF4-FFF2-40B4-BE49-F238E27FC236}">
                <a16:creationId xmlns:a16="http://schemas.microsoft.com/office/drawing/2014/main" id="{96933DA3-2F4B-4042-A759-DD2AB1E28E32}"/>
              </a:ext>
            </a:extLst>
          </p:cNvPr>
          <p:cNvPicPr>
            <a:picLocks noChangeAspect="1"/>
          </p:cNvPicPr>
          <p:nvPr/>
        </p:nvPicPr>
        <p:blipFill>
          <a:blip r:embed="rId2"/>
          <a:stretch>
            <a:fillRect/>
          </a:stretch>
        </p:blipFill>
        <p:spPr>
          <a:xfrm>
            <a:off x="820153" y="466862"/>
            <a:ext cx="4499238" cy="1005927"/>
          </a:xfrm>
          <a:prstGeom prst="rect">
            <a:avLst/>
          </a:prstGeom>
        </p:spPr>
      </p:pic>
    </p:spTree>
    <p:extLst>
      <p:ext uri="{BB962C8B-B14F-4D97-AF65-F5344CB8AC3E}">
        <p14:creationId xmlns:p14="http://schemas.microsoft.com/office/powerpoint/2010/main" val="1719962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4AC2B4E-7438-4298-B097-D1D147B924C0}"/>
              </a:ext>
            </a:extLst>
          </p:cNvPr>
          <p:cNvSpPr>
            <a:spLocks noGrp="1"/>
          </p:cNvSpPr>
          <p:nvPr>
            <p:ph idx="1"/>
          </p:nvPr>
        </p:nvSpPr>
        <p:spPr>
          <a:xfrm>
            <a:off x="838200" y="503434"/>
            <a:ext cx="10515600" cy="5673529"/>
          </a:xfrm>
        </p:spPr>
        <p:txBody>
          <a:bodyPr>
            <a:normAutofit/>
          </a:bodyPr>
          <a:lstStyle/>
          <a:p>
            <a:pPr marL="0" indent="0" fontAlgn="b">
              <a:spcBef>
                <a:spcPts val="0"/>
              </a:spcBef>
              <a:buNone/>
            </a:pPr>
            <a:r>
              <a:rPr lang="fr-FR" sz="1600" dirty="0" smtClean="0">
                <a:latin typeface="Segoe UI" panose="020B0502040204020203" pitchFamily="34" charset="0"/>
                <a:cs typeface="Segoe UI" panose="020B0502040204020203" pitchFamily="34" charset="0"/>
              </a:rPr>
              <a:t>En 2020 </a:t>
            </a:r>
            <a:r>
              <a:rPr lang="fr-FR" sz="1600" dirty="0">
                <a:latin typeface="Segoe UI" panose="020B0502040204020203" pitchFamily="34" charset="0"/>
                <a:cs typeface="Segoe UI" panose="020B0502040204020203" pitchFamily="34" charset="0"/>
              </a:rPr>
              <a:t>les groupes d’experts diocésains ont reçu un total de </a:t>
            </a:r>
            <a:r>
              <a:rPr lang="fr-FR" sz="1600" dirty="0" smtClean="0">
                <a:latin typeface="Segoe UI" panose="020B0502040204020203" pitchFamily="34" charset="0"/>
                <a:cs typeface="Segoe UI" panose="020B0502040204020203" pitchFamily="34" charset="0"/>
              </a:rPr>
              <a:t>21 </a:t>
            </a:r>
            <a:r>
              <a:rPr lang="fr-FR" sz="1600" dirty="0">
                <a:latin typeface="Segoe UI" panose="020B0502040204020203" pitchFamily="34" charset="0"/>
                <a:cs typeface="Segoe UI" panose="020B0502040204020203" pitchFamily="34" charset="0"/>
              </a:rPr>
              <a:t>cas annoncés:</a:t>
            </a:r>
          </a:p>
          <a:p>
            <a:pPr marL="0" indent="0" fontAlgn="b">
              <a:spcBef>
                <a:spcPts val="0"/>
              </a:spcBef>
              <a:buNone/>
            </a:pPr>
            <a:endParaRPr lang="de-CH" sz="1600" dirty="0">
              <a:solidFill>
                <a:srgbClr val="000000"/>
              </a:solidFill>
              <a:latin typeface="Segoe UI" panose="020B0502040204020203" pitchFamily="34" charset="0"/>
              <a:cs typeface="Segoe UI" panose="020B0502040204020203" pitchFamily="34" charset="0"/>
            </a:endParaRPr>
          </a:p>
          <a:p>
            <a:pPr marL="0" indent="0" fontAlgn="b">
              <a:spcBef>
                <a:spcPts val="0"/>
              </a:spcBef>
              <a:buNone/>
            </a:pPr>
            <a:endParaRPr lang="de-CH" sz="1600" dirty="0">
              <a:solidFill>
                <a:srgbClr val="000000"/>
              </a:solidFill>
              <a:latin typeface="Segoe UI" panose="020B0502040204020203" pitchFamily="34" charset="0"/>
              <a:cs typeface="Segoe UI" panose="020B0502040204020203" pitchFamily="34" charset="0"/>
            </a:endParaRPr>
          </a:p>
          <a:p>
            <a:pPr marL="0" lvl="0" indent="0">
              <a:lnSpc>
                <a:spcPct val="120000"/>
              </a:lnSpc>
              <a:spcAft>
                <a:spcPts val="800"/>
              </a:spcAft>
              <a:buNone/>
            </a:pPr>
            <a:r>
              <a:rPr lang="fr-FR" sz="1600" b="1" dirty="0" smtClean="0">
                <a:solidFill>
                  <a:prstClr val="black"/>
                </a:solidFill>
                <a:latin typeface="Segoe UI" panose="020B0502040204020203" pitchFamily="34" charset="0"/>
                <a:ea typeface="Calibri" panose="020F0502020204030204" pitchFamily="34" charset="0"/>
                <a:cs typeface="Segoe UI" panose="020B0502040204020203" pitchFamily="34" charset="0"/>
              </a:rPr>
              <a:t>2 </a:t>
            </a:r>
            <a:r>
              <a:rPr lang="fr-FR" sz="1600" b="1" dirty="0">
                <a:solidFill>
                  <a:prstClr val="black"/>
                </a:solidFill>
                <a:latin typeface="Segoe UI" panose="020B0502040204020203" pitchFamily="34" charset="0"/>
                <a:ea typeface="Calibri" panose="020F0502020204030204" pitchFamily="34" charset="0"/>
                <a:cs typeface="Segoe UI" panose="020B0502040204020203" pitchFamily="34" charset="0"/>
              </a:rPr>
              <a:t>cas ont eu lieu après 2000. </a:t>
            </a:r>
            <a:r>
              <a:rPr lang="fr-FR" sz="1600" b="1" dirty="0" smtClean="0">
                <a:solidFill>
                  <a:prstClr val="black"/>
                </a:solidFill>
                <a:latin typeface="Segoe UI" panose="020B0502040204020203" pitchFamily="34" charset="0"/>
                <a:ea typeface="Calibri" panose="020F0502020204030204" pitchFamily="34" charset="0"/>
                <a:cs typeface="Segoe UI" panose="020B0502040204020203" pitchFamily="34" charset="0"/>
              </a:rPr>
              <a:t>Il </a:t>
            </a:r>
            <a:r>
              <a:rPr lang="fr-FR" sz="1600" b="1" dirty="0">
                <a:solidFill>
                  <a:prstClr val="black"/>
                </a:solidFill>
                <a:latin typeface="Segoe UI" panose="020B0502040204020203" pitchFamily="34" charset="0"/>
                <a:ea typeface="Calibri" panose="020F0502020204030204" pitchFamily="34" charset="0"/>
                <a:cs typeface="Segoe UI" panose="020B0502040204020203" pitchFamily="34" charset="0"/>
              </a:rPr>
              <a:t>s’agit des cas suivants:</a:t>
            </a:r>
          </a:p>
          <a:p>
            <a:pPr marL="0" lvl="0" indent="0">
              <a:lnSpc>
                <a:spcPct val="120000"/>
              </a:lnSpc>
              <a:spcAft>
                <a:spcPts val="800"/>
              </a:spcAft>
              <a:buNone/>
            </a:pPr>
            <a:r>
              <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rPr>
              <a:t>a) Un prêtre temporairement en fonction dans une paroisse a fait des déclarations à connotations sexuelles à une femme de 60 ans. Il n’est plus fait appel à ses services. Dans </a:t>
            </a:r>
            <a:r>
              <a:rPr lang="fr-FR" sz="1600" dirty="0" smtClean="0">
                <a:solidFill>
                  <a:prstClr val="black"/>
                </a:solidFill>
                <a:latin typeface="Segoe UI" panose="020B0502040204020203" pitchFamily="34" charset="0"/>
                <a:ea typeface="Calibri" panose="020F0502020204030204" pitchFamily="34" charset="0"/>
                <a:cs typeface="Segoe UI" panose="020B0502040204020203" pitchFamily="34" charset="0"/>
              </a:rPr>
              <a:t>ce cas </a:t>
            </a:r>
            <a:r>
              <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rPr>
              <a:t>il n'y avait </a:t>
            </a:r>
            <a:r>
              <a:rPr lang="fr-FR" sz="1600" dirty="0" smtClean="0">
                <a:solidFill>
                  <a:prstClr val="black"/>
                </a:solidFill>
                <a:latin typeface="Segoe UI" panose="020B0502040204020203" pitchFamily="34" charset="0"/>
                <a:ea typeface="Calibri" panose="020F0502020204030204" pitchFamily="34" charset="0"/>
                <a:cs typeface="Segoe UI" panose="020B0502040204020203" pitchFamily="34" charset="0"/>
              </a:rPr>
              <a:t>pas de </a:t>
            </a:r>
            <a:r>
              <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rPr>
              <a:t>relation de dépendance. </a:t>
            </a:r>
          </a:p>
          <a:p>
            <a:pPr marL="0" lvl="0" indent="0">
              <a:lnSpc>
                <a:spcPct val="120000"/>
              </a:lnSpc>
              <a:spcAft>
                <a:spcPts val="800"/>
              </a:spcAft>
              <a:buNone/>
            </a:pPr>
            <a:r>
              <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rPr>
              <a:t>b) Une femme adulte, en état d’ébriété, a provoqué, selon ses propres dires, l’agression sexuelle/l’acte sexuel dans le cadre d’un entretien de conseil à son domicile. Une discussion a eu lieu avec le pasteur</a:t>
            </a:r>
            <a:r>
              <a:rPr lang="fr-FR" sz="1600" dirty="0" smtClean="0">
                <a:solidFill>
                  <a:prstClr val="black"/>
                </a:solidFill>
                <a:latin typeface="Segoe UI" panose="020B0502040204020203" pitchFamily="34" charset="0"/>
                <a:ea typeface="Calibri" panose="020F0502020204030204" pitchFamily="34" charset="0"/>
                <a:cs typeface="Segoe UI" panose="020B0502040204020203" pitchFamily="34" charset="0"/>
              </a:rPr>
              <a:t>. Dans ce cas il y avait une relation de dépendance.</a:t>
            </a:r>
            <a:endPar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endParaRPr>
          </a:p>
          <a:p>
            <a:pPr marL="0" lvl="0" indent="0">
              <a:lnSpc>
                <a:spcPct val="120000"/>
              </a:lnSpc>
              <a:spcAft>
                <a:spcPts val="800"/>
              </a:spcAft>
              <a:buNone/>
            </a:pPr>
            <a:r>
              <a:rPr lang="de-CH" sz="1600" dirty="0">
                <a:solidFill>
                  <a:prstClr val="black"/>
                </a:solidFill>
                <a:latin typeface="Segoe UI" panose="020B0502040204020203" pitchFamily="34" charset="0"/>
                <a:ea typeface="Calibri" panose="020F0502020204030204" pitchFamily="34" charset="0"/>
                <a:cs typeface="Segoe UI" panose="020B0502040204020203" pitchFamily="34" charset="0"/>
              </a:rPr>
              <a:t/>
            </a:r>
            <a:br>
              <a:rPr lang="de-CH" sz="1600"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de-CH" sz="1600" dirty="0">
                <a:solidFill>
                  <a:prstClr val="black"/>
                </a:solidFill>
                <a:latin typeface="Segoe UI" panose="020B0502040204020203" pitchFamily="34" charset="0"/>
                <a:ea typeface="Calibri" panose="020F0502020204030204" pitchFamily="34" charset="0"/>
                <a:cs typeface="Segoe UI" panose="020B0502040204020203" pitchFamily="34" charset="0"/>
              </a:rPr>
              <a:t/>
            </a:r>
            <a:br>
              <a:rPr lang="de-CH" sz="1600"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fr-FR" sz="1600" b="1" dirty="0" smtClean="0">
                <a:solidFill>
                  <a:prstClr val="black"/>
                </a:solidFill>
                <a:latin typeface="Segoe UI" panose="020B0502040204020203" pitchFamily="34" charset="0"/>
                <a:ea typeface="Calibri" panose="020F0502020204030204" pitchFamily="34" charset="0"/>
                <a:cs typeface="Segoe UI" panose="020B0502040204020203" pitchFamily="34" charset="0"/>
              </a:rPr>
              <a:t>19 </a:t>
            </a:r>
            <a:r>
              <a:rPr lang="fr-FR" sz="1600" b="1" dirty="0">
                <a:solidFill>
                  <a:prstClr val="black"/>
                </a:solidFill>
                <a:latin typeface="Segoe UI" panose="020B0502040204020203" pitchFamily="34" charset="0"/>
                <a:ea typeface="Calibri" panose="020F0502020204030204" pitchFamily="34" charset="0"/>
                <a:cs typeface="Segoe UI" panose="020B0502040204020203" pitchFamily="34" charset="0"/>
              </a:rPr>
              <a:t>cas prescrits ont également été annoncés, dont </a:t>
            </a:r>
            <a:r>
              <a:rPr lang="fr-FR" sz="1600" b="1" dirty="0" smtClean="0">
                <a:solidFill>
                  <a:prstClr val="black"/>
                </a:solidFill>
                <a:latin typeface="Segoe UI" panose="020B0502040204020203" pitchFamily="34" charset="0"/>
                <a:ea typeface="Calibri" panose="020F0502020204030204" pitchFamily="34" charset="0"/>
                <a:cs typeface="Segoe UI" panose="020B0502040204020203" pitchFamily="34" charset="0"/>
              </a:rPr>
              <a:t>15 </a:t>
            </a:r>
            <a:r>
              <a:rPr lang="fr-FR" sz="1600" b="1" dirty="0">
                <a:solidFill>
                  <a:prstClr val="black"/>
                </a:solidFill>
                <a:latin typeface="Segoe UI" panose="020B0502040204020203" pitchFamily="34" charset="0"/>
                <a:ea typeface="Calibri" panose="020F0502020204030204" pitchFamily="34" charset="0"/>
                <a:cs typeface="Segoe UI" panose="020B0502040204020203" pitchFamily="34" charset="0"/>
              </a:rPr>
              <a:t>se sont déroulés entre 1950 et 1980. </a:t>
            </a:r>
            <a:r>
              <a:rPr lang="de-DE" sz="1600" b="1" dirty="0">
                <a:solidFill>
                  <a:prstClr val="black"/>
                </a:solidFill>
                <a:latin typeface="Segoe UI" panose="020B0502040204020203" pitchFamily="34" charset="0"/>
                <a:ea typeface="Calibri" panose="020F0502020204030204" pitchFamily="34" charset="0"/>
                <a:cs typeface="Segoe UI" panose="020B0502040204020203" pitchFamily="34" charset="0"/>
              </a:rPr>
              <a:t/>
            </a:r>
            <a:br>
              <a:rPr lang="de-DE" sz="1600" b="1"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de-DE" sz="1600" b="1" dirty="0">
                <a:solidFill>
                  <a:prstClr val="black"/>
                </a:solidFill>
                <a:latin typeface="Segoe UI" panose="020B0502040204020203" pitchFamily="34" charset="0"/>
                <a:ea typeface="Calibri" panose="020F0502020204030204" pitchFamily="34" charset="0"/>
                <a:cs typeface="Segoe UI" panose="020B0502040204020203" pitchFamily="34" charset="0"/>
              </a:rPr>
              <a:t/>
            </a:r>
            <a:br>
              <a:rPr lang="de-DE" sz="1600" b="1"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rPr>
              <a:t>Les statistiques montrent que les mesures prises depuis 2002 font effet. Le nombre de cas annoncés reste dans le cadre de ces dernières années (ne sont pas compris les cas annoncés à la </a:t>
            </a:r>
            <a:r>
              <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hlinkClick r:id="rId2"/>
              </a:rPr>
              <a:t>CECAR</a:t>
            </a:r>
            <a:r>
              <a:rPr lang="fr-FR" sz="1600" dirty="0">
                <a:solidFill>
                  <a:prstClr val="black"/>
                </a:solidFill>
                <a:latin typeface="Segoe UI" panose="020B0502040204020203" pitchFamily="34" charset="0"/>
                <a:ea typeface="Calibri" panose="020F0502020204030204" pitchFamily="34" charset="0"/>
                <a:cs typeface="Segoe UI" panose="020B0502040204020203" pitchFamily="34" charset="0"/>
              </a:rPr>
              <a:t> que celle-ci traite elle-même). </a:t>
            </a:r>
            <a:endParaRPr lang="de-DE" sz="1600" dirty="0">
              <a:solidFill>
                <a:prstClr val="black"/>
              </a:solidFill>
              <a:latin typeface="Segoe UI" panose="020B0502040204020203" pitchFamily="34" charset="0"/>
              <a:ea typeface="Calibri" panose="020F0502020204030204"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4FDBE192-31C6-4136-B04E-2A5DB3E4FC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E88D3E-9167-4C62-A3E3-C2BC1D7427ED}" type="slidenum">
              <a:rPr kumimoji="0" lang="de-CH"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e-CH"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8923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Breitbild</PresentationFormat>
  <Paragraphs>10</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Calibri Light</vt:lpstr>
      <vt:lpstr>Segoe UI</vt:lpstr>
      <vt:lpstr>Office Theme</vt:lpstr>
      <vt:lpstr>        Abus sexuels  dans le contexte ecclésial</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Abus sexuels  dans le contexte ecclésial</dc:title>
  <dc:creator>Encarnación Berger-Lobato</dc:creator>
  <cp:lastModifiedBy>Encarnación Berger-Lobato</cp:lastModifiedBy>
  <cp:revision>4</cp:revision>
  <dcterms:created xsi:type="dcterms:W3CDTF">2021-09-02T06:26:59Z</dcterms:created>
  <dcterms:modified xsi:type="dcterms:W3CDTF">2021-09-02T07:50:27Z</dcterms:modified>
</cp:coreProperties>
</file>