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258" r:id="rId3"/>
  </p:sldIdLst>
  <p:sldSz cx="12192000" cy="6858000"/>
  <p:notesSz cx="9926638" cy="6797675"/>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16" d="100"/>
          <a:sy n="116" d="100"/>
        </p:scale>
        <p:origin x="102" y="4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4302238" cy="340752"/>
          </a:xfrm>
          <a:prstGeom prst="rect">
            <a:avLst/>
          </a:prstGeom>
        </p:spPr>
        <p:txBody>
          <a:bodyPr vert="horz" lIns="91294" tIns="45646" rIns="91294" bIns="45646" rtlCol="0"/>
          <a:lstStyle>
            <a:lvl1pPr algn="l">
              <a:defRPr sz="1200"/>
            </a:lvl1pPr>
          </a:lstStyle>
          <a:p>
            <a:endParaRPr lang="de-CH"/>
          </a:p>
        </p:txBody>
      </p:sp>
      <p:sp>
        <p:nvSpPr>
          <p:cNvPr id="3" name="Datumsplatzhalter 2"/>
          <p:cNvSpPr>
            <a:spLocks noGrp="1"/>
          </p:cNvSpPr>
          <p:nvPr>
            <p:ph type="dt" sz="quarter" idx="1"/>
          </p:nvPr>
        </p:nvSpPr>
        <p:spPr>
          <a:xfrm>
            <a:off x="5622085" y="0"/>
            <a:ext cx="4302238" cy="340752"/>
          </a:xfrm>
          <a:prstGeom prst="rect">
            <a:avLst/>
          </a:prstGeom>
        </p:spPr>
        <p:txBody>
          <a:bodyPr vert="horz" lIns="91294" tIns="45646" rIns="91294" bIns="45646" rtlCol="0"/>
          <a:lstStyle>
            <a:lvl1pPr algn="r">
              <a:defRPr sz="1200"/>
            </a:lvl1pPr>
          </a:lstStyle>
          <a:p>
            <a:fld id="{1BB13C98-A42C-49F7-8F78-A082BDBB3811}" type="datetimeFigureOut">
              <a:rPr lang="de-CH" smtClean="0"/>
              <a:t>25.11.2020</a:t>
            </a:fld>
            <a:endParaRPr lang="de-CH"/>
          </a:p>
        </p:txBody>
      </p:sp>
      <p:sp>
        <p:nvSpPr>
          <p:cNvPr id="4" name="Fußzeilenplatzhalter 3"/>
          <p:cNvSpPr>
            <a:spLocks noGrp="1"/>
          </p:cNvSpPr>
          <p:nvPr>
            <p:ph type="ftr" sz="quarter" idx="2"/>
          </p:nvPr>
        </p:nvSpPr>
        <p:spPr>
          <a:xfrm>
            <a:off x="1" y="6456923"/>
            <a:ext cx="4302238" cy="340752"/>
          </a:xfrm>
          <a:prstGeom prst="rect">
            <a:avLst/>
          </a:prstGeom>
        </p:spPr>
        <p:txBody>
          <a:bodyPr vert="horz" lIns="91294" tIns="45646" rIns="91294" bIns="45646" rtlCol="0" anchor="b"/>
          <a:lstStyle>
            <a:lvl1pPr algn="l">
              <a:defRPr sz="1200"/>
            </a:lvl1pPr>
          </a:lstStyle>
          <a:p>
            <a:endParaRPr lang="de-CH"/>
          </a:p>
        </p:txBody>
      </p:sp>
      <p:sp>
        <p:nvSpPr>
          <p:cNvPr id="5" name="Foliennummernplatzhalter 4"/>
          <p:cNvSpPr>
            <a:spLocks noGrp="1"/>
          </p:cNvSpPr>
          <p:nvPr>
            <p:ph type="sldNum" sz="quarter" idx="3"/>
          </p:nvPr>
        </p:nvSpPr>
        <p:spPr>
          <a:xfrm>
            <a:off x="5622085" y="6456923"/>
            <a:ext cx="4302238" cy="340752"/>
          </a:xfrm>
          <a:prstGeom prst="rect">
            <a:avLst/>
          </a:prstGeom>
        </p:spPr>
        <p:txBody>
          <a:bodyPr vert="horz" lIns="91294" tIns="45646" rIns="91294" bIns="45646" rtlCol="0" anchor="b"/>
          <a:lstStyle>
            <a:lvl1pPr algn="r">
              <a:defRPr sz="1200"/>
            </a:lvl1pPr>
          </a:lstStyle>
          <a:p>
            <a:fld id="{4F50847A-7558-4B54-962C-3C293FF9116C}" type="slidenum">
              <a:rPr lang="de-CH" smtClean="0"/>
              <a:t>‹N°›</a:t>
            </a:fld>
            <a:endParaRPr lang="de-CH"/>
          </a:p>
        </p:txBody>
      </p:sp>
    </p:spTree>
    <p:extLst>
      <p:ext uri="{BB962C8B-B14F-4D97-AF65-F5344CB8AC3E}">
        <p14:creationId xmlns:p14="http://schemas.microsoft.com/office/powerpoint/2010/main" val="32975200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4302238" cy="340752"/>
          </a:xfrm>
          <a:prstGeom prst="rect">
            <a:avLst/>
          </a:prstGeom>
        </p:spPr>
        <p:txBody>
          <a:bodyPr vert="horz" lIns="91294" tIns="45646" rIns="91294" bIns="45646" rtlCol="0"/>
          <a:lstStyle>
            <a:lvl1pPr algn="l">
              <a:defRPr sz="1200"/>
            </a:lvl1pPr>
          </a:lstStyle>
          <a:p>
            <a:endParaRPr lang="de-CH"/>
          </a:p>
        </p:txBody>
      </p:sp>
      <p:sp>
        <p:nvSpPr>
          <p:cNvPr id="3" name="Datumsplatzhalter 2"/>
          <p:cNvSpPr>
            <a:spLocks noGrp="1"/>
          </p:cNvSpPr>
          <p:nvPr>
            <p:ph type="dt" idx="1"/>
          </p:nvPr>
        </p:nvSpPr>
        <p:spPr>
          <a:xfrm>
            <a:off x="5622085" y="0"/>
            <a:ext cx="4302238" cy="340752"/>
          </a:xfrm>
          <a:prstGeom prst="rect">
            <a:avLst/>
          </a:prstGeom>
        </p:spPr>
        <p:txBody>
          <a:bodyPr vert="horz" lIns="91294" tIns="45646" rIns="91294" bIns="45646" rtlCol="0"/>
          <a:lstStyle>
            <a:lvl1pPr algn="r">
              <a:defRPr sz="1200"/>
            </a:lvl1pPr>
          </a:lstStyle>
          <a:p>
            <a:fld id="{4256A0C6-B995-44D7-8114-C88417BB8766}" type="datetimeFigureOut">
              <a:rPr lang="de-CH" smtClean="0"/>
              <a:t>25.11.2020</a:t>
            </a:fld>
            <a:endParaRPr lang="de-CH"/>
          </a:p>
        </p:txBody>
      </p:sp>
      <p:sp>
        <p:nvSpPr>
          <p:cNvPr id="4" name="Folienbildplatzhalter 3"/>
          <p:cNvSpPr>
            <a:spLocks noGrp="1" noRot="1" noChangeAspect="1"/>
          </p:cNvSpPr>
          <p:nvPr>
            <p:ph type="sldImg" idx="2"/>
          </p:nvPr>
        </p:nvSpPr>
        <p:spPr>
          <a:xfrm>
            <a:off x="2924175" y="849313"/>
            <a:ext cx="4078288" cy="2295525"/>
          </a:xfrm>
          <a:prstGeom prst="rect">
            <a:avLst/>
          </a:prstGeom>
          <a:noFill/>
          <a:ln w="12700">
            <a:solidFill>
              <a:prstClr val="black"/>
            </a:solidFill>
          </a:ln>
        </p:spPr>
        <p:txBody>
          <a:bodyPr vert="horz" lIns="91294" tIns="45646" rIns="91294" bIns="45646" rtlCol="0" anchor="ctr"/>
          <a:lstStyle/>
          <a:p>
            <a:endParaRPr lang="de-CH"/>
          </a:p>
        </p:txBody>
      </p:sp>
      <p:sp>
        <p:nvSpPr>
          <p:cNvPr id="5" name="Notizenplatzhalter 4"/>
          <p:cNvSpPr>
            <a:spLocks noGrp="1"/>
          </p:cNvSpPr>
          <p:nvPr>
            <p:ph type="body" sz="quarter" idx="3"/>
          </p:nvPr>
        </p:nvSpPr>
        <p:spPr>
          <a:xfrm>
            <a:off x="993361" y="3271872"/>
            <a:ext cx="7939920" cy="2676096"/>
          </a:xfrm>
          <a:prstGeom prst="rect">
            <a:avLst/>
          </a:prstGeom>
        </p:spPr>
        <p:txBody>
          <a:bodyPr vert="horz" lIns="91294" tIns="45646" rIns="91294" bIns="45646"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1" y="6456923"/>
            <a:ext cx="4302238" cy="340752"/>
          </a:xfrm>
          <a:prstGeom prst="rect">
            <a:avLst/>
          </a:prstGeom>
        </p:spPr>
        <p:txBody>
          <a:bodyPr vert="horz" lIns="91294" tIns="45646" rIns="91294" bIns="45646" rtlCol="0" anchor="b"/>
          <a:lstStyle>
            <a:lvl1pPr algn="l">
              <a:defRPr sz="1200"/>
            </a:lvl1pPr>
          </a:lstStyle>
          <a:p>
            <a:endParaRPr lang="de-CH"/>
          </a:p>
        </p:txBody>
      </p:sp>
      <p:sp>
        <p:nvSpPr>
          <p:cNvPr id="7" name="Foliennummernplatzhalter 6"/>
          <p:cNvSpPr>
            <a:spLocks noGrp="1"/>
          </p:cNvSpPr>
          <p:nvPr>
            <p:ph type="sldNum" sz="quarter" idx="5"/>
          </p:nvPr>
        </p:nvSpPr>
        <p:spPr>
          <a:xfrm>
            <a:off x="5622085" y="6456923"/>
            <a:ext cx="4302238" cy="340752"/>
          </a:xfrm>
          <a:prstGeom prst="rect">
            <a:avLst/>
          </a:prstGeom>
        </p:spPr>
        <p:txBody>
          <a:bodyPr vert="horz" lIns="91294" tIns="45646" rIns="91294" bIns="45646" rtlCol="0" anchor="b"/>
          <a:lstStyle>
            <a:lvl1pPr algn="r">
              <a:defRPr sz="1200"/>
            </a:lvl1pPr>
          </a:lstStyle>
          <a:p>
            <a:fld id="{2E85713C-58D2-4D78-B731-2010CA41B223}" type="slidenum">
              <a:rPr lang="de-CH" smtClean="0"/>
              <a:t>‹N°›</a:t>
            </a:fld>
            <a:endParaRPr lang="de-CH"/>
          </a:p>
        </p:txBody>
      </p:sp>
    </p:spTree>
    <p:extLst>
      <p:ext uri="{BB962C8B-B14F-4D97-AF65-F5344CB8AC3E}">
        <p14:creationId xmlns:p14="http://schemas.microsoft.com/office/powerpoint/2010/main" val="3544416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de-CH"/>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fld id="{0C6E0473-186A-4247-B2DB-4200526CD787}" type="datetime1">
              <a:rPr lang="de-CH" smtClean="0"/>
              <a:t>25.11.2020</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a:t>
            </a:fld>
            <a:endParaRPr lang="de-CH"/>
          </a:p>
        </p:txBody>
      </p:sp>
    </p:spTree>
    <p:extLst>
      <p:ext uri="{BB962C8B-B14F-4D97-AF65-F5344CB8AC3E}">
        <p14:creationId xmlns:p14="http://schemas.microsoft.com/office/powerpoint/2010/main" val="374624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fld id="{9ADCD4C9-C493-4201-ADF6-53B090A20883}" type="datetime1">
              <a:rPr lang="de-CH" smtClean="0"/>
              <a:t>25.11.2020</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a:t>
            </a:fld>
            <a:endParaRPr lang="de-CH"/>
          </a:p>
        </p:txBody>
      </p:sp>
    </p:spTree>
    <p:extLst>
      <p:ext uri="{BB962C8B-B14F-4D97-AF65-F5344CB8AC3E}">
        <p14:creationId xmlns:p14="http://schemas.microsoft.com/office/powerpoint/2010/main" val="306855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fld id="{C8C77C6D-71BE-49D3-99D6-D5CACD7A7324}" type="datetime1">
              <a:rPr lang="de-CH" smtClean="0"/>
              <a:t>25.11.2020</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a:t>
            </a:fld>
            <a:endParaRPr lang="de-CH"/>
          </a:p>
        </p:txBody>
      </p:sp>
    </p:spTree>
    <p:extLst>
      <p:ext uri="{BB962C8B-B14F-4D97-AF65-F5344CB8AC3E}">
        <p14:creationId xmlns:p14="http://schemas.microsoft.com/office/powerpoint/2010/main" val="916584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fld id="{5F0DBDCD-E46D-4EB9-890F-F311F602A430}" type="datetime1">
              <a:rPr lang="de-CH" smtClean="0"/>
              <a:t>25.11.2020</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a:t>
            </a:fld>
            <a:endParaRPr lang="de-CH"/>
          </a:p>
        </p:txBody>
      </p:sp>
    </p:spTree>
    <p:extLst>
      <p:ext uri="{BB962C8B-B14F-4D97-AF65-F5344CB8AC3E}">
        <p14:creationId xmlns:p14="http://schemas.microsoft.com/office/powerpoint/2010/main" val="2496883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de-CH"/>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1580D167-DAE4-4387-915C-14078FB9F122}" type="datetime1">
              <a:rPr lang="de-CH" smtClean="0"/>
              <a:t>25.11.2020</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a:t>
            </a:fld>
            <a:endParaRPr lang="de-CH"/>
          </a:p>
        </p:txBody>
      </p:sp>
    </p:spTree>
    <p:extLst>
      <p:ext uri="{BB962C8B-B14F-4D97-AF65-F5344CB8AC3E}">
        <p14:creationId xmlns:p14="http://schemas.microsoft.com/office/powerpoint/2010/main" val="3862414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p>
            <a:fld id="{4720553F-1208-4899-9F64-9E182DCE1605}" type="datetime1">
              <a:rPr lang="de-CH" smtClean="0"/>
              <a:t>25.11.2020</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49E88D3E-9167-4C62-A3E3-C2BC1D7427ED}" type="slidenum">
              <a:rPr lang="de-CH" smtClean="0"/>
              <a:t>‹N°›</a:t>
            </a:fld>
            <a:endParaRPr lang="de-CH"/>
          </a:p>
        </p:txBody>
      </p:sp>
    </p:spTree>
    <p:extLst>
      <p:ext uri="{BB962C8B-B14F-4D97-AF65-F5344CB8AC3E}">
        <p14:creationId xmlns:p14="http://schemas.microsoft.com/office/powerpoint/2010/main" val="2036341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endParaRPr lang="de-CH"/>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fld id="{D4AF78D9-4ED6-4C06-B068-345FEDBB77FD}" type="datetime1">
              <a:rPr lang="de-CH" smtClean="0"/>
              <a:t>25.11.2020</a:t>
            </a:fld>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49E88D3E-9167-4C62-A3E3-C2BC1D7427ED}" type="slidenum">
              <a:rPr lang="de-CH" smtClean="0"/>
              <a:t>‹N°›</a:t>
            </a:fld>
            <a:endParaRPr lang="de-CH"/>
          </a:p>
        </p:txBody>
      </p:sp>
    </p:spTree>
    <p:extLst>
      <p:ext uri="{BB962C8B-B14F-4D97-AF65-F5344CB8AC3E}">
        <p14:creationId xmlns:p14="http://schemas.microsoft.com/office/powerpoint/2010/main" val="1850326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p>
            <a:fld id="{2A95C9B6-73B8-4DE3-B31F-45D98D3E4A8F}" type="datetime1">
              <a:rPr lang="de-CH" smtClean="0"/>
              <a:t>25.11.2020</a:t>
            </a:fld>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49E88D3E-9167-4C62-A3E3-C2BC1D7427ED}" type="slidenum">
              <a:rPr lang="de-CH" smtClean="0"/>
              <a:t>‹N°›</a:t>
            </a:fld>
            <a:endParaRPr lang="de-CH"/>
          </a:p>
        </p:txBody>
      </p:sp>
    </p:spTree>
    <p:extLst>
      <p:ext uri="{BB962C8B-B14F-4D97-AF65-F5344CB8AC3E}">
        <p14:creationId xmlns:p14="http://schemas.microsoft.com/office/powerpoint/2010/main" val="1484221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5E34162-0201-4AD9-80FE-318CEE2AD3D7}" type="datetime1">
              <a:rPr lang="de-CH" smtClean="0"/>
              <a:t>25.11.2020</a:t>
            </a:fld>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49E88D3E-9167-4C62-A3E3-C2BC1D7427ED}" type="slidenum">
              <a:rPr lang="de-CH" smtClean="0"/>
              <a:t>‹N°›</a:t>
            </a:fld>
            <a:endParaRPr lang="de-CH"/>
          </a:p>
        </p:txBody>
      </p:sp>
    </p:spTree>
    <p:extLst>
      <p:ext uri="{BB962C8B-B14F-4D97-AF65-F5344CB8AC3E}">
        <p14:creationId xmlns:p14="http://schemas.microsoft.com/office/powerpoint/2010/main" val="176563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CH"/>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B27C9AD9-F36A-4D7D-B294-93B2603E19E3}" type="datetime1">
              <a:rPr lang="de-CH" smtClean="0"/>
              <a:t>25.11.2020</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49E88D3E-9167-4C62-A3E3-C2BC1D7427ED}" type="slidenum">
              <a:rPr lang="de-CH" smtClean="0"/>
              <a:t>‹N°›</a:t>
            </a:fld>
            <a:endParaRPr lang="de-CH"/>
          </a:p>
        </p:txBody>
      </p:sp>
    </p:spTree>
    <p:extLst>
      <p:ext uri="{BB962C8B-B14F-4D97-AF65-F5344CB8AC3E}">
        <p14:creationId xmlns:p14="http://schemas.microsoft.com/office/powerpoint/2010/main" val="3351123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CH"/>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12AD6020-5F1D-4A8C-BB9A-8A9327E41C7C}" type="datetime1">
              <a:rPr lang="de-CH" smtClean="0"/>
              <a:t>25.11.2020</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49E88D3E-9167-4C62-A3E3-C2BC1D7427ED}" type="slidenum">
              <a:rPr lang="de-CH" smtClean="0"/>
              <a:t>‹N°›</a:t>
            </a:fld>
            <a:endParaRPr lang="de-CH"/>
          </a:p>
        </p:txBody>
      </p:sp>
    </p:spTree>
    <p:extLst>
      <p:ext uri="{BB962C8B-B14F-4D97-AF65-F5344CB8AC3E}">
        <p14:creationId xmlns:p14="http://schemas.microsoft.com/office/powerpoint/2010/main" val="1567737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A43DD-75C2-49D5-A06E-8DF563E65476}" type="datetime1">
              <a:rPr lang="de-CH" smtClean="0"/>
              <a:t>25.11.2020</a:t>
            </a:fld>
            <a:endParaRPr lang="de-CH"/>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88D3E-9167-4C62-A3E3-C2BC1D7427ED}" type="slidenum">
              <a:rPr lang="de-CH" smtClean="0"/>
              <a:t>‹N°›</a:t>
            </a:fld>
            <a:endParaRPr lang="de-CH"/>
          </a:p>
        </p:txBody>
      </p:sp>
    </p:spTree>
    <p:extLst>
      <p:ext uri="{BB962C8B-B14F-4D97-AF65-F5344CB8AC3E}">
        <p14:creationId xmlns:p14="http://schemas.microsoft.com/office/powerpoint/2010/main" val="3734046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cecar.ch/wordpres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654628" y="1755734"/>
            <a:ext cx="9144000" cy="1661375"/>
          </a:xfrm>
          <a:noFill/>
        </p:spPr>
        <p:txBody>
          <a:bodyPr>
            <a:normAutofit fontScale="90000"/>
          </a:bodyPr>
          <a:lstStyle/>
          <a:p>
            <a:br>
              <a:rPr lang="de-CH" b="1" dirty="0"/>
            </a:br>
            <a:br>
              <a:rPr lang="de-CH" b="1" dirty="0"/>
            </a:br>
            <a:br>
              <a:rPr lang="de-CH" b="1" dirty="0"/>
            </a:br>
            <a:br>
              <a:rPr lang="de-CH" b="1" dirty="0"/>
            </a:br>
            <a:br>
              <a:rPr lang="de-CH" b="1" dirty="0"/>
            </a:br>
            <a:br>
              <a:rPr lang="de-CH" b="1" dirty="0"/>
            </a:br>
            <a:br>
              <a:rPr lang="de-CH" b="1" dirty="0"/>
            </a:br>
            <a:br>
              <a:rPr lang="de-CH" b="1" dirty="0"/>
            </a:br>
            <a:r>
              <a:rPr lang="de-CH" b="1" dirty="0">
                <a:latin typeface="Segoe UI" panose="020B0502040204020203" pitchFamily="34" charset="0"/>
                <a:cs typeface="Segoe UI" panose="020B0502040204020203" pitchFamily="34" charset="0"/>
              </a:rPr>
              <a:t>Abus </a:t>
            </a:r>
            <a:r>
              <a:rPr lang="de-CH" b="1" dirty="0" err="1">
                <a:latin typeface="Segoe UI" panose="020B0502040204020203" pitchFamily="34" charset="0"/>
                <a:cs typeface="Segoe UI" panose="020B0502040204020203" pitchFamily="34" charset="0"/>
              </a:rPr>
              <a:t>sexuels</a:t>
            </a:r>
            <a:r>
              <a:rPr lang="de-CH" b="1" dirty="0">
                <a:latin typeface="Segoe UI" panose="020B0502040204020203" pitchFamily="34" charset="0"/>
                <a:cs typeface="Segoe UI" panose="020B0502040204020203" pitchFamily="34" charset="0"/>
              </a:rPr>
              <a:t> </a:t>
            </a:r>
            <a:br>
              <a:rPr lang="de-CH" b="1" dirty="0">
                <a:latin typeface="Segoe UI" panose="020B0502040204020203" pitchFamily="34" charset="0"/>
                <a:cs typeface="Segoe UI" panose="020B0502040204020203" pitchFamily="34" charset="0"/>
              </a:rPr>
            </a:br>
            <a:r>
              <a:rPr lang="de-CH" b="1" dirty="0" err="1">
                <a:latin typeface="Segoe UI" panose="020B0502040204020203" pitchFamily="34" charset="0"/>
                <a:cs typeface="Segoe UI" panose="020B0502040204020203" pitchFamily="34" charset="0"/>
              </a:rPr>
              <a:t>dans</a:t>
            </a:r>
            <a:r>
              <a:rPr lang="de-CH" b="1" dirty="0">
                <a:latin typeface="Segoe UI" panose="020B0502040204020203" pitchFamily="34" charset="0"/>
                <a:cs typeface="Segoe UI" panose="020B0502040204020203" pitchFamily="34" charset="0"/>
              </a:rPr>
              <a:t> le </a:t>
            </a:r>
            <a:r>
              <a:rPr lang="de-CH" b="1" dirty="0" err="1">
                <a:latin typeface="Segoe UI" panose="020B0502040204020203" pitchFamily="34" charset="0"/>
                <a:cs typeface="Segoe UI" panose="020B0502040204020203" pitchFamily="34" charset="0"/>
              </a:rPr>
              <a:t>contexte</a:t>
            </a:r>
            <a:r>
              <a:rPr lang="de-CH" b="1" dirty="0">
                <a:latin typeface="Segoe UI" panose="020B0502040204020203" pitchFamily="34" charset="0"/>
                <a:cs typeface="Segoe UI" panose="020B0502040204020203" pitchFamily="34" charset="0"/>
              </a:rPr>
              <a:t> </a:t>
            </a:r>
            <a:r>
              <a:rPr lang="de-CH" b="1" dirty="0" err="1">
                <a:latin typeface="Segoe UI" panose="020B0502040204020203" pitchFamily="34" charset="0"/>
                <a:cs typeface="Segoe UI" panose="020B0502040204020203" pitchFamily="34" charset="0"/>
              </a:rPr>
              <a:t>ecclésial</a:t>
            </a:r>
            <a:endParaRPr lang="de-CH" dirty="0">
              <a:latin typeface="Segoe UI" panose="020B0502040204020203" pitchFamily="34" charset="0"/>
              <a:cs typeface="Segoe UI" panose="020B0502040204020203" pitchFamily="34" charset="0"/>
            </a:endParaRPr>
          </a:p>
        </p:txBody>
      </p:sp>
      <p:sp>
        <p:nvSpPr>
          <p:cNvPr id="3" name="Untertitel 2"/>
          <p:cNvSpPr>
            <a:spLocks noGrp="1"/>
          </p:cNvSpPr>
          <p:nvPr>
            <p:ph type="subTitle" idx="1"/>
          </p:nvPr>
        </p:nvSpPr>
        <p:spPr>
          <a:xfrm>
            <a:off x="2550394" y="3524129"/>
            <a:ext cx="7352467" cy="2857130"/>
          </a:xfrm>
          <a:solidFill>
            <a:schemeClr val="bg1"/>
          </a:solidFill>
        </p:spPr>
        <p:txBody>
          <a:bodyPr>
            <a:normAutofit/>
          </a:bodyPr>
          <a:lstStyle/>
          <a:p>
            <a:r>
              <a:rPr lang="de-CH" sz="4400" dirty="0" err="1">
                <a:latin typeface="Segoe UI" panose="020B0502040204020203" pitchFamily="34" charset="0"/>
                <a:cs typeface="Segoe UI" panose="020B0502040204020203" pitchFamily="34" charset="0"/>
              </a:rPr>
              <a:t>Statistiques</a:t>
            </a:r>
            <a:r>
              <a:rPr lang="de-CH" sz="4400" dirty="0">
                <a:latin typeface="Segoe UI" panose="020B0502040204020203" pitchFamily="34" charset="0"/>
                <a:cs typeface="Segoe UI" panose="020B0502040204020203" pitchFamily="34" charset="0"/>
              </a:rPr>
              <a:t> des </a:t>
            </a:r>
            <a:r>
              <a:rPr lang="de-CH" sz="4400" dirty="0" err="1">
                <a:latin typeface="Segoe UI" panose="020B0502040204020203" pitchFamily="34" charset="0"/>
                <a:cs typeface="Segoe UI" panose="020B0502040204020203" pitchFamily="34" charset="0"/>
              </a:rPr>
              <a:t>cas</a:t>
            </a:r>
            <a:r>
              <a:rPr lang="de-CH" sz="4400" dirty="0">
                <a:latin typeface="Segoe UI" panose="020B0502040204020203" pitchFamily="34" charset="0"/>
                <a:cs typeface="Segoe UI" panose="020B0502040204020203" pitchFamily="34" charset="0"/>
              </a:rPr>
              <a:t> </a:t>
            </a:r>
            <a:r>
              <a:rPr lang="de-CH" sz="4400" dirty="0" err="1">
                <a:latin typeface="Segoe UI" panose="020B0502040204020203" pitchFamily="34" charset="0"/>
                <a:cs typeface="Segoe UI" panose="020B0502040204020203" pitchFamily="34" charset="0"/>
              </a:rPr>
              <a:t>annoncés</a:t>
            </a:r>
            <a:r>
              <a:rPr lang="de-CH" sz="4400" dirty="0">
                <a:latin typeface="Segoe UI" panose="020B0502040204020203" pitchFamily="34" charset="0"/>
                <a:cs typeface="Segoe UI" panose="020B0502040204020203" pitchFamily="34" charset="0"/>
              </a:rPr>
              <a:t> en 2019 </a:t>
            </a:r>
            <a:r>
              <a:rPr lang="de-CH" sz="4400" dirty="0" err="1">
                <a:latin typeface="Segoe UI" panose="020B0502040204020203" pitchFamily="34" charset="0"/>
                <a:cs typeface="Segoe UI" panose="020B0502040204020203" pitchFamily="34" charset="0"/>
              </a:rPr>
              <a:t>d’abus</a:t>
            </a:r>
            <a:r>
              <a:rPr lang="de-CH" sz="4400" dirty="0">
                <a:latin typeface="Segoe UI" panose="020B0502040204020203" pitchFamily="34" charset="0"/>
                <a:cs typeface="Segoe UI" panose="020B0502040204020203" pitchFamily="34" charset="0"/>
              </a:rPr>
              <a:t> </a:t>
            </a:r>
          </a:p>
          <a:p>
            <a:r>
              <a:rPr lang="de-CH" sz="4400" dirty="0" err="1">
                <a:latin typeface="Segoe UI" panose="020B0502040204020203" pitchFamily="34" charset="0"/>
                <a:cs typeface="Segoe UI" panose="020B0502040204020203" pitchFamily="34" charset="0"/>
              </a:rPr>
              <a:t>commis</a:t>
            </a:r>
            <a:r>
              <a:rPr lang="de-CH" sz="4400" dirty="0">
                <a:latin typeface="Segoe UI" panose="020B0502040204020203" pitchFamily="34" charset="0"/>
                <a:cs typeface="Segoe UI" panose="020B0502040204020203" pitchFamily="34" charset="0"/>
              </a:rPr>
              <a:t> </a:t>
            </a:r>
            <a:r>
              <a:rPr lang="de-CH" sz="4400" dirty="0" err="1">
                <a:latin typeface="Segoe UI" panose="020B0502040204020203" pitchFamily="34" charset="0"/>
                <a:cs typeface="Segoe UI" panose="020B0502040204020203" pitchFamily="34" charset="0"/>
              </a:rPr>
              <a:t>dans</a:t>
            </a:r>
            <a:r>
              <a:rPr lang="de-CH" sz="4400" dirty="0">
                <a:latin typeface="Segoe UI" panose="020B0502040204020203" pitchFamily="34" charset="0"/>
                <a:cs typeface="Segoe UI" panose="020B0502040204020203" pitchFamily="34" charset="0"/>
              </a:rPr>
              <a:t> la </a:t>
            </a:r>
            <a:r>
              <a:rPr lang="de-CH" sz="4400" dirty="0" err="1">
                <a:latin typeface="Segoe UI" panose="020B0502040204020203" pitchFamily="34" charset="0"/>
                <a:cs typeface="Segoe UI" panose="020B0502040204020203" pitchFamily="34" charset="0"/>
              </a:rPr>
              <a:t>période</a:t>
            </a:r>
            <a:r>
              <a:rPr lang="de-CH" sz="4400" dirty="0">
                <a:latin typeface="Segoe UI" panose="020B0502040204020203" pitchFamily="34" charset="0"/>
                <a:cs typeface="Segoe UI" panose="020B0502040204020203" pitchFamily="34" charset="0"/>
              </a:rPr>
              <a:t> </a:t>
            </a:r>
          </a:p>
          <a:p>
            <a:r>
              <a:rPr lang="de-CH" sz="4400" dirty="0">
                <a:latin typeface="Segoe UI" panose="020B0502040204020203" pitchFamily="34" charset="0"/>
                <a:cs typeface="Segoe UI" panose="020B0502040204020203" pitchFamily="34" charset="0"/>
              </a:rPr>
              <a:t>1950 - 2019</a:t>
            </a:r>
          </a:p>
        </p:txBody>
      </p:sp>
      <p:pic>
        <p:nvPicPr>
          <p:cNvPr id="5" name="Grafik 4">
            <a:extLst>
              <a:ext uri="{FF2B5EF4-FFF2-40B4-BE49-F238E27FC236}">
                <a16:creationId xmlns:a16="http://schemas.microsoft.com/office/drawing/2014/main" id="{96933DA3-2F4B-4042-A759-DD2AB1E28E32}"/>
              </a:ext>
            </a:extLst>
          </p:cNvPr>
          <p:cNvPicPr>
            <a:picLocks noChangeAspect="1"/>
          </p:cNvPicPr>
          <p:nvPr/>
        </p:nvPicPr>
        <p:blipFill>
          <a:blip r:embed="rId2"/>
          <a:stretch>
            <a:fillRect/>
          </a:stretch>
        </p:blipFill>
        <p:spPr>
          <a:xfrm>
            <a:off x="820153" y="466862"/>
            <a:ext cx="4499238" cy="1005927"/>
          </a:xfrm>
          <a:prstGeom prst="rect">
            <a:avLst/>
          </a:prstGeom>
        </p:spPr>
      </p:pic>
    </p:spTree>
    <p:extLst>
      <p:ext uri="{BB962C8B-B14F-4D97-AF65-F5344CB8AC3E}">
        <p14:creationId xmlns:p14="http://schemas.microsoft.com/office/powerpoint/2010/main" val="3679025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a:extLst>
              <a:ext uri="{FF2B5EF4-FFF2-40B4-BE49-F238E27FC236}">
                <a16:creationId xmlns:a16="http://schemas.microsoft.com/office/drawing/2014/main" id="{E4AC2B4E-7438-4298-B097-D1D147B924C0}"/>
              </a:ext>
            </a:extLst>
          </p:cNvPr>
          <p:cNvSpPr>
            <a:spLocks noGrp="1"/>
          </p:cNvSpPr>
          <p:nvPr>
            <p:ph idx="1"/>
          </p:nvPr>
        </p:nvSpPr>
        <p:spPr>
          <a:xfrm>
            <a:off x="838200" y="503434"/>
            <a:ext cx="10515600" cy="5673529"/>
          </a:xfrm>
        </p:spPr>
        <p:txBody>
          <a:bodyPr>
            <a:normAutofit fontScale="47500" lnSpcReduction="20000"/>
          </a:bodyPr>
          <a:lstStyle/>
          <a:p>
            <a:pPr marL="0" indent="0" fontAlgn="b">
              <a:spcBef>
                <a:spcPts val="0"/>
              </a:spcBef>
              <a:buNone/>
            </a:pPr>
            <a:endParaRPr lang="de-CH" sz="1600" dirty="0">
              <a:solidFill>
                <a:srgbClr val="000000"/>
              </a:solidFill>
              <a:latin typeface="Calibri" panose="020F0502020204030204" pitchFamily="34" charset="0"/>
            </a:endParaRPr>
          </a:p>
          <a:p>
            <a:pPr marL="0" indent="0" fontAlgn="b">
              <a:spcBef>
                <a:spcPts val="0"/>
              </a:spcBef>
              <a:buNone/>
            </a:pPr>
            <a:r>
              <a:rPr lang="de-CH" sz="2900" dirty="0">
                <a:solidFill>
                  <a:srgbClr val="000000"/>
                </a:solidFill>
                <a:latin typeface="Segoe UI" panose="020B0502040204020203" pitchFamily="34" charset="0"/>
                <a:cs typeface="Segoe UI" panose="020B0502040204020203" pitchFamily="34" charset="0"/>
              </a:rPr>
              <a:t>En 2019 les </a:t>
            </a:r>
            <a:r>
              <a:rPr lang="de-CH" sz="2900" dirty="0" err="1">
                <a:solidFill>
                  <a:srgbClr val="000000"/>
                </a:solidFill>
                <a:latin typeface="Segoe UI" panose="020B0502040204020203" pitchFamily="34" charset="0"/>
                <a:cs typeface="Segoe UI" panose="020B0502040204020203" pitchFamily="34" charset="0"/>
              </a:rPr>
              <a:t>groupes</a:t>
            </a:r>
            <a:r>
              <a:rPr lang="de-CH" sz="2900" dirty="0">
                <a:solidFill>
                  <a:srgbClr val="000000"/>
                </a:solidFill>
                <a:latin typeface="Segoe UI" panose="020B0502040204020203" pitchFamily="34" charset="0"/>
                <a:cs typeface="Segoe UI" panose="020B0502040204020203" pitchFamily="34" charset="0"/>
              </a:rPr>
              <a:t> </a:t>
            </a:r>
            <a:r>
              <a:rPr lang="de-CH" sz="2900" dirty="0" err="1">
                <a:solidFill>
                  <a:srgbClr val="000000"/>
                </a:solidFill>
                <a:latin typeface="Segoe UI" panose="020B0502040204020203" pitchFamily="34" charset="0"/>
                <a:cs typeface="Segoe UI" panose="020B0502040204020203" pitchFamily="34" charset="0"/>
              </a:rPr>
              <a:t>d’experts</a:t>
            </a:r>
            <a:r>
              <a:rPr lang="de-CH" sz="2900" dirty="0">
                <a:solidFill>
                  <a:srgbClr val="000000"/>
                </a:solidFill>
                <a:latin typeface="Segoe UI" panose="020B0502040204020203" pitchFamily="34" charset="0"/>
                <a:cs typeface="Segoe UI" panose="020B0502040204020203" pitchFamily="34" charset="0"/>
              </a:rPr>
              <a:t> </a:t>
            </a:r>
            <a:r>
              <a:rPr lang="de-CH" sz="2900" dirty="0" err="1">
                <a:solidFill>
                  <a:srgbClr val="000000"/>
                </a:solidFill>
                <a:latin typeface="Segoe UI" panose="020B0502040204020203" pitchFamily="34" charset="0"/>
                <a:cs typeface="Segoe UI" panose="020B0502040204020203" pitchFamily="34" charset="0"/>
              </a:rPr>
              <a:t>diocésains</a:t>
            </a:r>
            <a:r>
              <a:rPr lang="de-CH" sz="2900" dirty="0">
                <a:solidFill>
                  <a:srgbClr val="000000"/>
                </a:solidFill>
                <a:latin typeface="Segoe UI" panose="020B0502040204020203" pitchFamily="34" charset="0"/>
                <a:cs typeface="Segoe UI" panose="020B0502040204020203" pitchFamily="34" charset="0"/>
              </a:rPr>
              <a:t> </a:t>
            </a:r>
            <a:r>
              <a:rPr lang="de-CH" sz="2900" dirty="0" err="1">
                <a:solidFill>
                  <a:srgbClr val="000000"/>
                </a:solidFill>
                <a:latin typeface="Segoe UI" panose="020B0502040204020203" pitchFamily="34" charset="0"/>
                <a:cs typeface="Segoe UI" panose="020B0502040204020203" pitchFamily="34" charset="0"/>
              </a:rPr>
              <a:t>ont</a:t>
            </a:r>
            <a:r>
              <a:rPr lang="de-CH" sz="2900" dirty="0">
                <a:solidFill>
                  <a:srgbClr val="000000"/>
                </a:solidFill>
                <a:latin typeface="Segoe UI" panose="020B0502040204020203" pitchFamily="34" charset="0"/>
                <a:cs typeface="Segoe UI" panose="020B0502040204020203" pitchFamily="34" charset="0"/>
              </a:rPr>
              <a:t> </a:t>
            </a:r>
            <a:r>
              <a:rPr lang="de-CH" sz="2900" dirty="0" err="1">
                <a:solidFill>
                  <a:srgbClr val="000000"/>
                </a:solidFill>
                <a:latin typeface="Segoe UI" panose="020B0502040204020203" pitchFamily="34" charset="0"/>
                <a:cs typeface="Segoe UI" panose="020B0502040204020203" pitchFamily="34" charset="0"/>
              </a:rPr>
              <a:t>reçu</a:t>
            </a:r>
            <a:r>
              <a:rPr lang="de-CH" sz="2900" dirty="0">
                <a:solidFill>
                  <a:srgbClr val="000000"/>
                </a:solidFill>
                <a:latin typeface="Segoe UI" panose="020B0502040204020203" pitchFamily="34" charset="0"/>
                <a:cs typeface="Segoe UI" panose="020B0502040204020203" pitchFamily="34" charset="0"/>
              </a:rPr>
              <a:t> </a:t>
            </a:r>
            <a:r>
              <a:rPr lang="de-CH" sz="2900" dirty="0" err="1">
                <a:solidFill>
                  <a:srgbClr val="000000"/>
                </a:solidFill>
                <a:latin typeface="Segoe UI" panose="020B0502040204020203" pitchFamily="34" charset="0"/>
                <a:cs typeface="Segoe UI" panose="020B0502040204020203" pitchFamily="34" charset="0"/>
              </a:rPr>
              <a:t>un</a:t>
            </a:r>
            <a:r>
              <a:rPr lang="de-CH" sz="2900" dirty="0">
                <a:solidFill>
                  <a:srgbClr val="000000"/>
                </a:solidFill>
                <a:latin typeface="Segoe UI" panose="020B0502040204020203" pitchFamily="34" charset="0"/>
                <a:cs typeface="Segoe UI" panose="020B0502040204020203" pitchFamily="34" charset="0"/>
              </a:rPr>
              <a:t> total de 34 </a:t>
            </a:r>
            <a:r>
              <a:rPr lang="de-CH" sz="2900" dirty="0" err="1">
                <a:solidFill>
                  <a:srgbClr val="000000"/>
                </a:solidFill>
                <a:latin typeface="Segoe UI" panose="020B0502040204020203" pitchFamily="34" charset="0"/>
                <a:cs typeface="Segoe UI" panose="020B0502040204020203" pitchFamily="34" charset="0"/>
              </a:rPr>
              <a:t>cas</a:t>
            </a:r>
            <a:r>
              <a:rPr lang="de-CH" sz="2900" dirty="0">
                <a:solidFill>
                  <a:srgbClr val="000000"/>
                </a:solidFill>
                <a:latin typeface="Segoe UI" panose="020B0502040204020203" pitchFamily="34" charset="0"/>
                <a:cs typeface="Segoe UI" panose="020B0502040204020203" pitchFamily="34" charset="0"/>
              </a:rPr>
              <a:t> </a:t>
            </a:r>
            <a:r>
              <a:rPr lang="de-CH" sz="2900" dirty="0" err="1">
                <a:solidFill>
                  <a:srgbClr val="000000"/>
                </a:solidFill>
                <a:latin typeface="Segoe UI" panose="020B0502040204020203" pitchFamily="34" charset="0"/>
                <a:cs typeface="Segoe UI" panose="020B0502040204020203" pitchFamily="34" charset="0"/>
              </a:rPr>
              <a:t>annoncés</a:t>
            </a:r>
            <a:r>
              <a:rPr lang="de-CH" sz="2900" dirty="0">
                <a:solidFill>
                  <a:srgbClr val="000000"/>
                </a:solidFill>
                <a:latin typeface="Segoe UI" panose="020B0502040204020203" pitchFamily="34" charset="0"/>
                <a:cs typeface="Segoe UI" panose="020B0502040204020203" pitchFamily="34" charset="0"/>
              </a:rPr>
              <a:t>:</a:t>
            </a:r>
          </a:p>
          <a:p>
            <a:pPr marL="0" indent="0" fontAlgn="b">
              <a:spcBef>
                <a:spcPts val="0"/>
              </a:spcBef>
              <a:buNone/>
            </a:pPr>
            <a:endParaRPr lang="de-CH" sz="2900" dirty="0">
              <a:solidFill>
                <a:srgbClr val="000000"/>
              </a:solidFill>
              <a:latin typeface="Segoe UI" panose="020B0502040204020203" pitchFamily="34" charset="0"/>
              <a:cs typeface="Segoe UI" panose="020B0502040204020203" pitchFamily="34" charset="0"/>
            </a:endParaRPr>
          </a:p>
          <a:p>
            <a:pPr marL="0" lvl="0" indent="0">
              <a:lnSpc>
                <a:spcPct val="120000"/>
              </a:lnSpc>
              <a:spcAft>
                <a:spcPts val="800"/>
              </a:spcAft>
              <a:buNone/>
            </a:pPr>
            <a:r>
              <a:rPr lang="fr-FR"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6 abus </a:t>
            </a:r>
            <a:r>
              <a:rPr lang="fr-FR" sz="2900" b="1" dirty="0" err="1">
                <a:solidFill>
                  <a:prstClr val="black"/>
                </a:solidFill>
                <a:latin typeface="Segoe UI" panose="020B0502040204020203" pitchFamily="34" charset="0"/>
                <a:ea typeface="Calibri" panose="020F0502020204030204" pitchFamily="34" charset="0"/>
                <a:cs typeface="Segoe UI" panose="020B0502040204020203" pitchFamily="34" charset="0"/>
              </a:rPr>
              <a:t>rsp</a:t>
            </a:r>
            <a:r>
              <a:rPr lang="fr-FR"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 les 5 cas ont eu lieu après 2000. Dans aucun cas il n'y avait une relation de dépendance. Il s’agit des cas suivants:</a:t>
            </a:r>
            <a:endParaRPr lang="de-CH" sz="2900" b="1" dirty="0">
              <a:solidFill>
                <a:prstClr val="black"/>
              </a:solidFill>
              <a:latin typeface="Segoe UI" panose="020B0502040204020203" pitchFamily="34" charset="0"/>
              <a:ea typeface="Calibri" panose="020F0502020204030204" pitchFamily="34" charset="0"/>
              <a:cs typeface="Segoe UI" panose="020B0502040204020203" pitchFamily="34" charset="0"/>
            </a:endParaRPr>
          </a:p>
          <a:p>
            <a:pPr marL="0" lvl="0" indent="0">
              <a:lnSpc>
                <a:spcPct val="120000"/>
              </a:lnSpc>
              <a:spcAft>
                <a:spcPts val="800"/>
              </a:spcAft>
              <a:buNone/>
            </a:pPr>
            <a:r>
              <a:rPr lang="de-CH" sz="2900" dirty="0">
                <a:solidFill>
                  <a:prstClr val="black"/>
                </a:solidFill>
                <a:latin typeface="Segoe UI" panose="020B0502040204020203" pitchFamily="34" charset="0"/>
                <a:ea typeface="Calibri" panose="020F0502020204030204" pitchFamily="34" charset="0"/>
                <a:cs typeface="Segoe UI" panose="020B0502040204020203" pitchFamily="34" charset="0"/>
              </a:rPr>
              <a:t>a) </a:t>
            </a:r>
            <a: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t> Une aide de communion/un sacristain (bénévole) a fait des avances déplacées à une femme adulte lors d'un voyage de la paroisse (dégustation de vin en Allemagne). </a:t>
            </a:r>
            <a:b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br>
            <a:b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br>
            <a: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t>b) Un séminariste a fait des déclarations à connotations sexuelles et des avances déplacées à un aide-soignant lors d'un séjour à l'hôpital. Il est aujourd'hui gravement handicapé et a besoin de soins et, à ce titre, est retourné dans son pays d'origine. </a:t>
            </a:r>
            <a:b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br>
            <a:b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br>
            <a: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t>c) Un prêtre d'une congrégation (un religieux) a fait des avances déplacées à une femme dans une maison d'étudiants</a:t>
            </a:r>
            <a:r>
              <a:rPr lang="fr-FR" sz="2900">
                <a:solidFill>
                  <a:prstClr val="black"/>
                </a:solidFill>
                <a:latin typeface="Segoe UI" panose="020B0502040204020203" pitchFamily="34" charset="0"/>
                <a:ea typeface="Calibri" panose="020F0502020204030204" pitchFamily="34" charset="0"/>
                <a:cs typeface="Segoe UI" panose="020B0502040204020203" pitchFamily="34" charset="0"/>
              </a:rPr>
              <a:t>. </a:t>
            </a:r>
            <a:b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br>
            <a:b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br>
            <a: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t>d) Un assistant pastoral a fait des déclarations déplacées lors d'une conversation avec un fidèle pratiquant </a:t>
            </a:r>
            <a:r>
              <a:rPr lang="fr-FR" sz="2900" dirty="0" err="1">
                <a:solidFill>
                  <a:prstClr val="black"/>
                </a:solidFill>
                <a:latin typeface="Segoe UI" panose="020B0502040204020203" pitchFamily="34" charset="0"/>
                <a:ea typeface="Calibri" panose="020F0502020204030204" pitchFamily="34" charset="0"/>
                <a:cs typeface="Segoe UI" panose="020B0502040204020203" pitchFamily="34" charset="0"/>
              </a:rPr>
              <a:t>resp</a:t>
            </a:r>
            <a: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t>. il lui a parlé de ses fantaisies érotiques envers les femmes. Son auditeur a été indigné et a rapporté l'incident.  </a:t>
            </a:r>
            <a:b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br>
            <a:b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br>
            <a: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t>e) Comportement exhibitionniste d'un prêtre envers deux femmes adultes à deux périodes différentes. Les femmes n'ont pas voulu dénoncer l'incident à la police. L'affaire a été examinée par l'Église et se trouve actuellement à Rome. </a:t>
            </a:r>
            <a:br>
              <a:rPr lang="de-CH" sz="2900" dirty="0">
                <a:solidFill>
                  <a:prstClr val="black"/>
                </a:solidFill>
                <a:latin typeface="Segoe UI" panose="020B0502040204020203" pitchFamily="34" charset="0"/>
                <a:ea typeface="Calibri" panose="020F0502020204030204" pitchFamily="34" charset="0"/>
                <a:cs typeface="Segoe UI" panose="020B0502040204020203" pitchFamily="34" charset="0"/>
              </a:rPr>
            </a:br>
            <a:br>
              <a:rPr lang="de-CH" sz="2900" dirty="0">
                <a:solidFill>
                  <a:prstClr val="black"/>
                </a:solidFill>
                <a:latin typeface="Segoe UI" panose="020B0502040204020203" pitchFamily="34" charset="0"/>
                <a:ea typeface="Calibri" panose="020F0502020204030204" pitchFamily="34" charset="0"/>
                <a:cs typeface="Segoe UI" panose="020B0502040204020203" pitchFamily="34" charset="0"/>
              </a:rPr>
            </a:br>
            <a: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29 </a:t>
            </a:r>
            <a:r>
              <a:rPr lang="de-DE" sz="2900" b="1" dirty="0" err="1">
                <a:solidFill>
                  <a:prstClr val="black"/>
                </a:solidFill>
                <a:latin typeface="Segoe UI" panose="020B0502040204020203" pitchFamily="34" charset="0"/>
                <a:ea typeface="Calibri" panose="020F0502020204030204" pitchFamily="34" charset="0"/>
                <a:cs typeface="Segoe UI" panose="020B0502040204020203" pitchFamily="34" charset="0"/>
              </a:rPr>
              <a:t>cas</a:t>
            </a:r>
            <a: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 </a:t>
            </a:r>
            <a:r>
              <a:rPr lang="de-DE" sz="2900" b="1" dirty="0" err="1">
                <a:solidFill>
                  <a:prstClr val="black"/>
                </a:solidFill>
                <a:latin typeface="Segoe UI" panose="020B0502040204020203" pitchFamily="34" charset="0"/>
                <a:ea typeface="Calibri" panose="020F0502020204030204" pitchFamily="34" charset="0"/>
                <a:cs typeface="Segoe UI" panose="020B0502040204020203" pitchFamily="34" charset="0"/>
              </a:rPr>
              <a:t>prescrits</a:t>
            </a:r>
            <a: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 </a:t>
            </a:r>
            <a:r>
              <a:rPr lang="de-DE" sz="2900" b="1" dirty="0" err="1">
                <a:solidFill>
                  <a:prstClr val="black"/>
                </a:solidFill>
                <a:latin typeface="Segoe UI" panose="020B0502040204020203" pitchFamily="34" charset="0"/>
                <a:ea typeface="Calibri" panose="020F0502020204030204" pitchFamily="34" charset="0"/>
                <a:cs typeface="Segoe UI" panose="020B0502040204020203" pitchFamily="34" charset="0"/>
              </a:rPr>
              <a:t>ont</a:t>
            </a:r>
            <a: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 </a:t>
            </a:r>
            <a:r>
              <a:rPr lang="de-DE" sz="2900" b="1" dirty="0" err="1">
                <a:solidFill>
                  <a:prstClr val="black"/>
                </a:solidFill>
                <a:latin typeface="Segoe UI" panose="020B0502040204020203" pitchFamily="34" charset="0"/>
                <a:ea typeface="Calibri" panose="020F0502020204030204" pitchFamily="34" charset="0"/>
                <a:cs typeface="Segoe UI" panose="020B0502040204020203" pitchFamily="34" charset="0"/>
              </a:rPr>
              <a:t>également</a:t>
            </a:r>
            <a: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 </a:t>
            </a:r>
            <a:r>
              <a:rPr lang="de-DE" sz="2900" b="1" dirty="0" err="1">
                <a:solidFill>
                  <a:prstClr val="black"/>
                </a:solidFill>
                <a:latin typeface="Segoe UI" panose="020B0502040204020203" pitchFamily="34" charset="0"/>
                <a:ea typeface="Calibri" panose="020F0502020204030204" pitchFamily="34" charset="0"/>
                <a:cs typeface="Segoe UI" panose="020B0502040204020203" pitchFamily="34" charset="0"/>
              </a:rPr>
              <a:t>été</a:t>
            </a:r>
            <a: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 </a:t>
            </a:r>
            <a:r>
              <a:rPr lang="de-DE" sz="2900" b="1" dirty="0" err="1">
                <a:solidFill>
                  <a:prstClr val="black"/>
                </a:solidFill>
                <a:latin typeface="Segoe UI" panose="020B0502040204020203" pitchFamily="34" charset="0"/>
                <a:ea typeface="Calibri" panose="020F0502020204030204" pitchFamily="34" charset="0"/>
                <a:cs typeface="Segoe UI" panose="020B0502040204020203" pitchFamily="34" charset="0"/>
              </a:rPr>
              <a:t>annoncés</a:t>
            </a:r>
            <a: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 </a:t>
            </a:r>
            <a:r>
              <a:rPr lang="de-DE" sz="2900" b="1" dirty="0" err="1">
                <a:solidFill>
                  <a:prstClr val="black"/>
                </a:solidFill>
                <a:latin typeface="Segoe UI" panose="020B0502040204020203" pitchFamily="34" charset="0"/>
                <a:ea typeface="Calibri" panose="020F0502020204030204" pitchFamily="34" charset="0"/>
                <a:cs typeface="Segoe UI" panose="020B0502040204020203" pitchFamily="34" charset="0"/>
              </a:rPr>
              <a:t>dont</a:t>
            </a:r>
            <a: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 21 se </a:t>
            </a:r>
            <a:r>
              <a:rPr lang="de-DE" sz="2900" b="1" dirty="0" err="1">
                <a:solidFill>
                  <a:prstClr val="black"/>
                </a:solidFill>
                <a:latin typeface="Segoe UI" panose="020B0502040204020203" pitchFamily="34" charset="0"/>
                <a:ea typeface="Calibri" panose="020F0502020204030204" pitchFamily="34" charset="0"/>
                <a:cs typeface="Segoe UI" panose="020B0502040204020203" pitchFamily="34" charset="0"/>
              </a:rPr>
              <a:t>sont</a:t>
            </a:r>
            <a: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 </a:t>
            </a:r>
            <a:r>
              <a:rPr lang="de-DE" sz="2900" b="1" dirty="0" err="1">
                <a:solidFill>
                  <a:prstClr val="black"/>
                </a:solidFill>
                <a:latin typeface="Segoe UI" panose="020B0502040204020203" pitchFamily="34" charset="0"/>
                <a:ea typeface="Calibri" panose="020F0502020204030204" pitchFamily="34" charset="0"/>
                <a:cs typeface="Segoe UI" panose="020B0502040204020203" pitchFamily="34" charset="0"/>
              </a:rPr>
              <a:t>déroulés</a:t>
            </a:r>
            <a: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t> entre 1950 et 1980. </a:t>
            </a:r>
            <a:b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br>
            <a:br>
              <a:rPr lang="de-DE" sz="2900" b="1" dirty="0">
                <a:solidFill>
                  <a:prstClr val="black"/>
                </a:solidFill>
                <a:latin typeface="Segoe UI" panose="020B0502040204020203" pitchFamily="34" charset="0"/>
                <a:ea typeface="Calibri" panose="020F0502020204030204" pitchFamily="34" charset="0"/>
                <a:cs typeface="Segoe UI" panose="020B0502040204020203" pitchFamily="34" charset="0"/>
              </a:rPr>
            </a:br>
            <a: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t>Les statistiques montrent que les mesures prises depuis 2002 font effet. Le nombre de cas annoncés reste dans le cadre de ces dernières années (ne sont pas compris les cas annoncés à la </a:t>
            </a:r>
            <a: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hlinkClick r:id="rId2"/>
              </a:rPr>
              <a:t>CECAR</a:t>
            </a:r>
            <a:r>
              <a:rPr lang="fr-FR" sz="2900" dirty="0">
                <a:solidFill>
                  <a:prstClr val="black"/>
                </a:solidFill>
                <a:latin typeface="Segoe UI" panose="020B0502040204020203" pitchFamily="34" charset="0"/>
                <a:ea typeface="Calibri" panose="020F0502020204030204" pitchFamily="34" charset="0"/>
                <a:cs typeface="Segoe UI" panose="020B0502040204020203" pitchFamily="34" charset="0"/>
              </a:rPr>
              <a:t> que celle-ci traite elle-même). </a:t>
            </a:r>
            <a:endParaRPr lang="de-DE" sz="2900" dirty="0">
              <a:solidFill>
                <a:prstClr val="black"/>
              </a:solidFill>
              <a:latin typeface="Segoe UI" panose="020B0502040204020203" pitchFamily="34" charset="0"/>
              <a:ea typeface="Calibri" panose="020F0502020204030204" pitchFamily="34" charset="0"/>
              <a:cs typeface="Segoe UI" panose="020B0502040204020203" pitchFamily="34" charset="0"/>
            </a:endParaRPr>
          </a:p>
          <a:p>
            <a:pPr marL="0" lvl="0" indent="0">
              <a:lnSpc>
                <a:spcPct val="120000"/>
              </a:lnSpc>
              <a:spcAft>
                <a:spcPts val="800"/>
              </a:spcAft>
              <a:buNone/>
            </a:pPr>
            <a:endParaRPr lang="de-DE" sz="16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0" fontAlgn="b">
              <a:spcBef>
                <a:spcPts val="0"/>
              </a:spcBef>
            </a:pPr>
            <a:endParaRPr lang="de-CH" sz="3600" dirty="0">
              <a:latin typeface="Arial" panose="020B0604020202020204" pitchFamily="34" charset="0"/>
            </a:endParaRPr>
          </a:p>
          <a:p>
            <a:endParaRPr lang="de-CH" dirty="0"/>
          </a:p>
        </p:txBody>
      </p:sp>
      <p:sp>
        <p:nvSpPr>
          <p:cNvPr id="4" name="Foliennummernplatzhalter 3">
            <a:extLst>
              <a:ext uri="{FF2B5EF4-FFF2-40B4-BE49-F238E27FC236}">
                <a16:creationId xmlns:a16="http://schemas.microsoft.com/office/drawing/2014/main" id="{4FDBE192-31C6-4136-B04E-2A5DB3E4FC8F}"/>
              </a:ext>
            </a:extLst>
          </p:cNvPr>
          <p:cNvSpPr>
            <a:spLocks noGrp="1"/>
          </p:cNvSpPr>
          <p:nvPr>
            <p:ph type="sldNum" sz="quarter" idx="12"/>
          </p:nvPr>
        </p:nvSpPr>
        <p:spPr/>
        <p:txBody>
          <a:bodyPr/>
          <a:lstStyle/>
          <a:p>
            <a:fld id="{49E88D3E-9167-4C62-A3E3-C2BC1D7427ED}" type="slidenum">
              <a:rPr lang="de-CH" smtClean="0"/>
              <a:t>2</a:t>
            </a:fld>
            <a:endParaRPr lang="de-CH" dirty="0"/>
          </a:p>
        </p:txBody>
      </p:sp>
    </p:spTree>
    <p:extLst>
      <p:ext uri="{BB962C8B-B14F-4D97-AF65-F5344CB8AC3E}">
        <p14:creationId xmlns:p14="http://schemas.microsoft.com/office/powerpoint/2010/main" val="20688099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330</Words>
  <Application>Microsoft Office PowerPoint</Application>
  <PresentationFormat>Grand écran</PresentationFormat>
  <Paragraphs>11</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Arial</vt:lpstr>
      <vt:lpstr>Calibri</vt:lpstr>
      <vt:lpstr>Calibri Light</vt:lpstr>
      <vt:lpstr>Segoe UI</vt:lpstr>
      <vt:lpstr>Office Theme</vt:lpstr>
      <vt:lpstr>        Abus sexuels  dans le contexte ecclésial</vt:lpstr>
      <vt:lpstr>Présentation PowerPoint</vt:lpstr>
    </vt:vector>
  </TitlesOfParts>
  <Company>Katholische Kirche im Kanton Zürich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Sexuelle Übergriffe im kirchlichen Umfeld</dc:title>
  <dc:creator>Dobszay,Csilla</dc:creator>
  <cp:lastModifiedBy>Roger Niquille</cp:lastModifiedBy>
  <cp:revision>71</cp:revision>
  <cp:lastPrinted>2020-09-17T10:14:31Z</cp:lastPrinted>
  <dcterms:created xsi:type="dcterms:W3CDTF">2016-11-28T15:27:10Z</dcterms:created>
  <dcterms:modified xsi:type="dcterms:W3CDTF">2020-11-25T10:26:07Z</dcterms:modified>
</cp:coreProperties>
</file>