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56" r:id="rId2"/>
    <p:sldId id="257" r:id="rId3"/>
  </p:sldIdLst>
  <p:sldSz cx="12192000" cy="6858000"/>
  <p:notesSz cx="9944100" cy="68056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7" d="100"/>
          <a:sy n="67" d="100"/>
        </p:scale>
        <p:origin x="45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4309806" cy="341150"/>
          </a:xfrm>
          <a:prstGeom prst="rect">
            <a:avLst/>
          </a:prstGeom>
        </p:spPr>
        <p:txBody>
          <a:bodyPr vert="horz" lIns="91431" tIns="45715" rIns="91431" bIns="45715" rtlCol="0"/>
          <a:lstStyle>
            <a:lvl1pPr algn="l">
              <a:defRPr sz="1200"/>
            </a:lvl1pPr>
          </a:lstStyle>
          <a:p>
            <a:endParaRPr lang="de-CH"/>
          </a:p>
        </p:txBody>
      </p:sp>
      <p:sp>
        <p:nvSpPr>
          <p:cNvPr id="3" name="Datumsplatzhalter 2"/>
          <p:cNvSpPr>
            <a:spLocks noGrp="1"/>
          </p:cNvSpPr>
          <p:nvPr>
            <p:ph type="dt" sz="quarter" idx="1"/>
          </p:nvPr>
        </p:nvSpPr>
        <p:spPr>
          <a:xfrm>
            <a:off x="5631975" y="0"/>
            <a:ext cx="4309806" cy="341150"/>
          </a:xfrm>
          <a:prstGeom prst="rect">
            <a:avLst/>
          </a:prstGeom>
        </p:spPr>
        <p:txBody>
          <a:bodyPr vert="horz" lIns="91431" tIns="45715" rIns="91431" bIns="45715" rtlCol="0"/>
          <a:lstStyle>
            <a:lvl1pPr algn="r">
              <a:defRPr sz="1200"/>
            </a:lvl1pPr>
          </a:lstStyle>
          <a:p>
            <a:fld id="{1BB13C98-A42C-49F7-8F78-A082BDBB3811}" type="datetimeFigureOut">
              <a:rPr lang="de-CH" smtClean="0"/>
              <a:t>19.09.2019</a:t>
            </a:fld>
            <a:endParaRPr lang="de-CH"/>
          </a:p>
        </p:txBody>
      </p:sp>
      <p:sp>
        <p:nvSpPr>
          <p:cNvPr id="4" name="Fußzeilenplatzhalter 3"/>
          <p:cNvSpPr>
            <a:spLocks noGrp="1"/>
          </p:cNvSpPr>
          <p:nvPr>
            <p:ph type="ftr" sz="quarter" idx="2"/>
          </p:nvPr>
        </p:nvSpPr>
        <p:spPr>
          <a:xfrm>
            <a:off x="1" y="6464463"/>
            <a:ext cx="4309806" cy="341150"/>
          </a:xfrm>
          <a:prstGeom prst="rect">
            <a:avLst/>
          </a:prstGeom>
        </p:spPr>
        <p:txBody>
          <a:bodyPr vert="horz" lIns="91431" tIns="45715" rIns="91431" bIns="45715" rtlCol="0" anchor="b"/>
          <a:lstStyle>
            <a:lvl1pPr algn="l">
              <a:defRPr sz="1200"/>
            </a:lvl1pPr>
          </a:lstStyle>
          <a:p>
            <a:endParaRPr lang="de-CH"/>
          </a:p>
        </p:txBody>
      </p:sp>
      <p:sp>
        <p:nvSpPr>
          <p:cNvPr id="5" name="Foliennummernplatzhalter 4"/>
          <p:cNvSpPr>
            <a:spLocks noGrp="1"/>
          </p:cNvSpPr>
          <p:nvPr>
            <p:ph type="sldNum" sz="quarter" idx="3"/>
          </p:nvPr>
        </p:nvSpPr>
        <p:spPr>
          <a:xfrm>
            <a:off x="5631975" y="6464463"/>
            <a:ext cx="4309806" cy="341150"/>
          </a:xfrm>
          <a:prstGeom prst="rect">
            <a:avLst/>
          </a:prstGeom>
        </p:spPr>
        <p:txBody>
          <a:bodyPr vert="horz" lIns="91431" tIns="45715" rIns="91431" bIns="45715" rtlCol="0" anchor="b"/>
          <a:lstStyle>
            <a:lvl1pPr algn="r">
              <a:defRPr sz="1200"/>
            </a:lvl1pPr>
          </a:lstStyle>
          <a:p>
            <a:fld id="{4F50847A-7558-4B54-962C-3C293FF9116C}" type="slidenum">
              <a:rPr lang="de-CH" smtClean="0"/>
              <a:t>‹Nr.›</a:t>
            </a:fld>
            <a:endParaRPr lang="de-CH"/>
          </a:p>
        </p:txBody>
      </p:sp>
    </p:spTree>
    <p:extLst>
      <p:ext uri="{BB962C8B-B14F-4D97-AF65-F5344CB8AC3E}">
        <p14:creationId xmlns:p14="http://schemas.microsoft.com/office/powerpoint/2010/main" val="32975200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0"/>
            <a:ext cx="4309806" cy="341150"/>
          </a:xfrm>
          <a:prstGeom prst="rect">
            <a:avLst/>
          </a:prstGeom>
        </p:spPr>
        <p:txBody>
          <a:bodyPr vert="horz" lIns="91431" tIns="45715" rIns="91431" bIns="45715" rtlCol="0"/>
          <a:lstStyle>
            <a:lvl1pPr algn="l">
              <a:defRPr sz="1200"/>
            </a:lvl1pPr>
          </a:lstStyle>
          <a:p>
            <a:endParaRPr lang="de-CH"/>
          </a:p>
        </p:txBody>
      </p:sp>
      <p:sp>
        <p:nvSpPr>
          <p:cNvPr id="3" name="Datumsplatzhalter 2"/>
          <p:cNvSpPr>
            <a:spLocks noGrp="1"/>
          </p:cNvSpPr>
          <p:nvPr>
            <p:ph type="dt" idx="1"/>
          </p:nvPr>
        </p:nvSpPr>
        <p:spPr>
          <a:xfrm>
            <a:off x="5631975" y="0"/>
            <a:ext cx="4309806" cy="341150"/>
          </a:xfrm>
          <a:prstGeom prst="rect">
            <a:avLst/>
          </a:prstGeom>
        </p:spPr>
        <p:txBody>
          <a:bodyPr vert="horz" lIns="91431" tIns="45715" rIns="91431" bIns="45715" rtlCol="0"/>
          <a:lstStyle>
            <a:lvl1pPr algn="r">
              <a:defRPr sz="1200"/>
            </a:lvl1pPr>
          </a:lstStyle>
          <a:p>
            <a:fld id="{4256A0C6-B995-44D7-8114-C88417BB8766}" type="datetimeFigureOut">
              <a:rPr lang="de-CH" smtClean="0"/>
              <a:t>19.09.2019</a:t>
            </a:fld>
            <a:endParaRPr lang="de-CH"/>
          </a:p>
        </p:txBody>
      </p:sp>
      <p:sp>
        <p:nvSpPr>
          <p:cNvPr id="4" name="Folienbildplatzhalter 3"/>
          <p:cNvSpPr>
            <a:spLocks noGrp="1" noRot="1" noChangeAspect="1"/>
          </p:cNvSpPr>
          <p:nvPr>
            <p:ph type="sldImg" idx="2"/>
          </p:nvPr>
        </p:nvSpPr>
        <p:spPr>
          <a:xfrm>
            <a:off x="2930525" y="850900"/>
            <a:ext cx="4083050" cy="2297113"/>
          </a:xfrm>
          <a:prstGeom prst="rect">
            <a:avLst/>
          </a:prstGeom>
          <a:noFill/>
          <a:ln w="12700">
            <a:solidFill>
              <a:prstClr val="black"/>
            </a:solidFill>
          </a:ln>
        </p:spPr>
        <p:txBody>
          <a:bodyPr vert="horz" lIns="91431" tIns="45715" rIns="91431" bIns="45715" rtlCol="0" anchor="ctr"/>
          <a:lstStyle/>
          <a:p>
            <a:endParaRPr lang="de-CH"/>
          </a:p>
        </p:txBody>
      </p:sp>
      <p:sp>
        <p:nvSpPr>
          <p:cNvPr id="5" name="Notizenplatzhalter 4"/>
          <p:cNvSpPr>
            <a:spLocks noGrp="1"/>
          </p:cNvSpPr>
          <p:nvPr>
            <p:ph type="body" sz="quarter" idx="3"/>
          </p:nvPr>
        </p:nvSpPr>
        <p:spPr>
          <a:xfrm>
            <a:off x="995108" y="3275692"/>
            <a:ext cx="7953887" cy="2679221"/>
          </a:xfrm>
          <a:prstGeom prst="rect">
            <a:avLst/>
          </a:prstGeom>
        </p:spPr>
        <p:txBody>
          <a:bodyPr vert="horz" lIns="91431" tIns="45715" rIns="91431" bIns="45715"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1" y="6464463"/>
            <a:ext cx="4309806" cy="341150"/>
          </a:xfrm>
          <a:prstGeom prst="rect">
            <a:avLst/>
          </a:prstGeom>
        </p:spPr>
        <p:txBody>
          <a:bodyPr vert="horz" lIns="91431" tIns="45715" rIns="91431" bIns="45715" rtlCol="0" anchor="b"/>
          <a:lstStyle>
            <a:lvl1pPr algn="l">
              <a:defRPr sz="1200"/>
            </a:lvl1pPr>
          </a:lstStyle>
          <a:p>
            <a:endParaRPr lang="de-CH"/>
          </a:p>
        </p:txBody>
      </p:sp>
      <p:sp>
        <p:nvSpPr>
          <p:cNvPr id="7" name="Foliennummernplatzhalter 6"/>
          <p:cNvSpPr>
            <a:spLocks noGrp="1"/>
          </p:cNvSpPr>
          <p:nvPr>
            <p:ph type="sldNum" sz="quarter" idx="5"/>
          </p:nvPr>
        </p:nvSpPr>
        <p:spPr>
          <a:xfrm>
            <a:off x="5631975" y="6464463"/>
            <a:ext cx="4309806" cy="341150"/>
          </a:xfrm>
          <a:prstGeom prst="rect">
            <a:avLst/>
          </a:prstGeom>
        </p:spPr>
        <p:txBody>
          <a:bodyPr vert="horz" lIns="91431" tIns="45715" rIns="91431" bIns="45715" rtlCol="0" anchor="b"/>
          <a:lstStyle>
            <a:lvl1pPr algn="r">
              <a:defRPr sz="1200"/>
            </a:lvl1pPr>
          </a:lstStyle>
          <a:p>
            <a:fld id="{2E85713C-58D2-4D78-B731-2010CA41B223}" type="slidenum">
              <a:rPr lang="de-CH" smtClean="0"/>
              <a:t>‹Nr.›</a:t>
            </a:fld>
            <a:endParaRPr lang="de-CH"/>
          </a:p>
        </p:txBody>
      </p:sp>
    </p:spTree>
    <p:extLst>
      <p:ext uri="{BB962C8B-B14F-4D97-AF65-F5344CB8AC3E}">
        <p14:creationId xmlns:p14="http://schemas.microsoft.com/office/powerpoint/2010/main" val="35444169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endParaRPr lang="de-CH"/>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endParaRPr lang="de-CH"/>
          </a:p>
        </p:txBody>
      </p:sp>
      <p:sp>
        <p:nvSpPr>
          <p:cNvPr id="4" name="Datumsplatzhalter 3"/>
          <p:cNvSpPr>
            <a:spLocks noGrp="1"/>
          </p:cNvSpPr>
          <p:nvPr>
            <p:ph type="dt" sz="half" idx="10"/>
          </p:nvPr>
        </p:nvSpPr>
        <p:spPr/>
        <p:txBody>
          <a:bodyPr/>
          <a:lstStyle/>
          <a:p>
            <a:fld id="{0C6E0473-186A-4247-B2DB-4200526CD787}" type="datetime1">
              <a:rPr lang="de-CH" smtClean="0"/>
              <a:t>19.09.2019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374624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fld id="{9ADCD4C9-C493-4201-ADF6-53B090A20883}" type="datetime1">
              <a:rPr lang="de-CH" smtClean="0"/>
              <a:t>19.09.2019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306855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endParaRPr lang="de-CH"/>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fld id="{C8C77C6D-71BE-49D3-99D6-D5CACD7A7324}" type="datetime1">
              <a:rPr lang="de-CH" smtClean="0"/>
              <a:t>19.09.2019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916584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p:txBody>
          <a:bodyPr/>
          <a:lstStyle/>
          <a:p>
            <a:fld id="{5F0DBDCD-E46D-4EB9-890F-F311F602A430}" type="datetime1">
              <a:rPr lang="de-CH" smtClean="0"/>
              <a:t>19.09.2019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24968839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endParaRPr lang="de-CH"/>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fld id="{1580D167-DAE4-4387-915C-14078FB9F122}" type="datetime1">
              <a:rPr lang="de-CH" smtClean="0"/>
              <a:t>19.09.2019</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38624144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Inhaltsplatzhalter 2"/>
          <p:cNvSpPr>
            <a:spLocks noGrp="1"/>
          </p:cNvSpPr>
          <p:nvPr>
            <p:ph sz="half" idx="1"/>
          </p:nvPr>
        </p:nvSpPr>
        <p:spPr>
          <a:xfrm>
            <a:off x="838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Inhaltsplatzhalter 3"/>
          <p:cNvSpPr>
            <a:spLocks noGrp="1"/>
          </p:cNvSpPr>
          <p:nvPr>
            <p:ph sz="half" idx="2"/>
          </p:nvPr>
        </p:nvSpPr>
        <p:spPr>
          <a:xfrm>
            <a:off x="6172200" y="1825625"/>
            <a:ext cx="5181600" cy="435133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Datumsplatzhalter 4"/>
          <p:cNvSpPr>
            <a:spLocks noGrp="1"/>
          </p:cNvSpPr>
          <p:nvPr>
            <p:ph type="dt" sz="half" idx="10"/>
          </p:nvPr>
        </p:nvSpPr>
        <p:spPr/>
        <p:txBody>
          <a:bodyPr/>
          <a:lstStyle/>
          <a:p>
            <a:fld id="{4720553F-1208-4899-9F64-9E182DCE1605}" type="datetime1">
              <a:rPr lang="de-CH" smtClean="0"/>
              <a:t>19.09.2019</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2036341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endParaRPr lang="de-CH"/>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839788" y="2505075"/>
            <a:ext cx="5157787"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7" name="Datumsplatzhalter 6"/>
          <p:cNvSpPr>
            <a:spLocks noGrp="1"/>
          </p:cNvSpPr>
          <p:nvPr>
            <p:ph type="dt" sz="half" idx="10"/>
          </p:nvPr>
        </p:nvSpPr>
        <p:spPr/>
        <p:txBody>
          <a:bodyPr/>
          <a:lstStyle/>
          <a:p>
            <a:fld id="{D4AF78D9-4ED6-4C06-B068-345FEDBB77FD}" type="datetime1">
              <a:rPr lang="de-CH" smtClean="0"/>
              <a:t>19.09.2019</a:t>
            </a:fld>
            <a:endParaRPr lang="de-CH"/>
          </a:p>
        </p:txBody>
      </p:sp>
      <p:sp>
        <p:nvSpPr>
          <p:cNvPr id="8" name="Fußzeilenplatzhalter 7"/>
          <p:cNvSpPr>
            <a:spLocks noGrp="1"/>
          </p:cNvSpPr>
          <p:nvPr>
            <p:ph type="ftr" sz="quarter" idx="11"/>
          </p:nvPr>
        </p:nvSpPr>
        <p:spPr/>
        <p:txBody>
          <a:bodyPr/>
          <a:lstStyle/>
          <a:p>
            <a:endParaRPr lang="de-CH"/>
          </a:p>
        </p:txBody>
      </p:sp>
      <p:sp>
        <p:nvSpPr>
          <p:cNvPr id="9" name="Foliennummernplatzhalter 8"/>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1850326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CH"/>
          </a:p>
        </p:txBody>
      </p:sp>
      <p:sp>
        <p:nvSpPr>
          <p:cNvPr id="3" name="Datumsplatzhalter 2"/>
          <p:cNvSpPr>
            <a:spLocks noGrp="1"/>
          </p:cNvSpPr>
          <p:nvPr>
            <p:ph type="dt" sz="half" idx="10"/>
          </p:nvPr>
        </p:nvSpPr>
        <p:spPr/>
        <p:txBody>
          <a:bodyPr/>
          <a:lstStyle/>
          <a:p>
            <a:fld id="{2A95C9B6-73B8-4DE3-B31F-45D98D3E4A8F}" type="datetime1">
              <a:rPr lang="de-CH" smtClean="0"/>
              <a:t>19.09.2019</a:t>
            </a:fld>
            <a:endParaRPr lang="de-CH"/>
          </a:p>
        </p:txBody>
      </p:sp>
      <p:sp>
        <p:nvSpPr>
          <p:cNvPr id="4" name="Fußzeilenplatzhalter 3"/>
          <p:cNvSpPr>
            <a:spLocks noGrp="1"/>
          </p:cNvSpPr>
          <p:nvPr>
            <p:ph type="ftr" sz="quarter" idx="11"/>
          </p:nvPr>
        </p:nvSpPr>
        <p:spPr/>
        <p:txBody>
          <a:bodyPr/>
          <a:lstStyle/>
          <a:p>
            <a:endParaRPr lang="de-CH"/>
          </a:p>
        </p:txBody>
      </p:sp>
      <p:sp>
        <p:nvSpPr>
          <p:cNvPr id="5" name="Foliennummernplatzhalter 4"/>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14842210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5E34162-0201-4AD9-80FE-318CEE2AD3D7}" type="datetime1">
              <a:rPr lang="de-CH" smtClean="0"/>
              <a:t>19.09.2019</a:t>
            </a:fld>
            <a:endParaRPr lang="de-CH"/>
          </a:p>
        </p:txBody>
      </p:sp>
      <p:sp>
        <p:nvSpPr>
          <p:cNvPr id="3" name="Fußzeilenplatzhalter 2"/>
          <p:cNvSpPr>
            <a:spLocks noGrp="1"/>
          </p:cNvSpPr>
          <p:nvPr>
            <p:ph type="ftr" sz="quarter" idx="11"/>
          </p:nvPr>
        </p:nvSpPr>
        <p:spPr/>
        <p:txBody>
          <a:bodyPr/>
          <a:lstStyle/>
          <a:p>
            <a:endParaRPr lang="de-CH"/>
          </a:p>
        </p:txBody>
      </p:sp>
      <p:sp>
        <p:nvSpPr>
          <p:cNvPr id="4" name="Foliennummernplatzhalter 3"/>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176563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CH"/>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B27C9AD9-F36A-4D7D-B294-93B2603E19E3}" type="datetime1">
              <a:rPr lang="de-CH" smtClean="0"/>
              <a:t>19.09.2019</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3351123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endParaRPr lang="de-CH"/>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CH"/>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Textmasterformat bearbeiten</a:t>
            </a:r>
          </a:p>
        </p:txBody>
      </p:sp>
      <p:sp>
        <p:nvSpPr>
          <p:cNvPr id="5" name="Datumsplatzhalter 4"/>
          <p:cNvSpPr>
            <a:spLocks noGrp="1"/>
          </p:cNvSpPr>
          <p:nvPr>
            <p:ph type="dt" sz="half" idx="10"/>
          </p:nvPr>
        </p:nvSpPr>
        <p:spPr/>
        <p:txBody>
          <a:bodyPr/>
          <a:lstStyle/>
          <a:p>
            <a:fld id="{12AD6020-5F1D-4A8C-BB9A-8A9327E41C7C}" type="datetime1">
              <a:rPr lang="de-CH" smtClean="0"/>
              <a:t>19.09.2019</a:t>
            </a:fld>
            <a:endParaRPr lang="de-CH"/>
          </a:p>
        </p:txBody>
      </p:sp>
      <p:sp>
        <p:nvSpPr>
          <p:cNvPr id="6" name="Fußzeilenplatzhalter 5"/>
          <p:cNvSpPr>
            <a:spLocks noGrp="1"/>
          </p:cNvSpPr>
          <p:nvPr>
            <p:ph type="ftr" sz="quarter" idx="11"/>
          </p:nvPr>
        </p:nvSpPr>
        <p:spPr/>
        <p:txBody>
          <a:bodyPr/>
          <a:lstStyle/>
          <a:p>
            <a:endParaRPr lang="de-CH"/>
          </a:p>
        </p:txBody>
      </p:sp>
      <p:sp>
        <p:nvSpPr>
          <p:cNvPr id="7" name="Foliennummernplatzhalter 6"/>
          <p:cNvSpPr>
            <a:spLocks noGrp="1"/>
          </p:cNvSpPr>
          <p:nvPr>
            <p:ph type="sldNum" sz="quarter" idx="12"/>
          </p:nvPr>
        </p:nvSpPr>
        <p:spPr/>
        <p:txBody>
          <a:bodyPr/>
          <a:lstStyle/>
          <a:p>
            <a:fld id="{49E88D3E-9167-4C62-A3E3-C2BC1D7427ED}" type="slidenum">
              <a:rPr lang="de-CH" smtClean="0"/>
              <a:t>‹Nr.›</a:t>
            </a:fld>
            <a:endParaRPr lang="de-CH"/>
          </a:p>
        </p:txBody>
      </p:sp>
    </p:spTree>
    <p:extLst>
      <p:ext uri="{BB962C8B-B14F-4D97-AF65-F5344CB8AC3E}">
        <p14:creationId xmlns:p14="http://schemas.microsoft.com/office/powerpoint/2010/main" val="1567737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1A43DD-75C2-49D5-A06E-8DF563E65476}" type="datetime1">
              <a:rPr lang="de-CH" smtClean="0"/>
              <a:t>19.09.2019</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88D3E-9167-4C62-A3E3-C2BC1D7427ED}" type="slidenum">
              <a:rPr lang="de-CH" smtClean="0"/>
              <a:t>‹Nr.›</a:t>
            </a:fld>
            <a:endParaRPr lang="de-CH"/>
          </a:p>
        </p:txBody>
      </p:sp>
    </p:spTree>
    <p:extLst>
      <p:ext uri="{BB962C8B-B14F-4D97-AF65-F5344CB8AC3E}">
        <p14:creationId xmlns:p14="http://schemas.microsoft.com/office/powerpoint/2010/main" val="37340461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cecar.ch/wordpress/"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97891" y="1623909"/>
            <a:ext cx="9144000" cy="1661375"/>
          </a:xfrm>
          <a:solidFill>
            <a:schemeClr val="bg1"/>
          </a:solidFill>
        </p:spPr>
        <p:txBody>
          <a:bodyPr>
            <a:normAutofit fontScale="90000"/>
          </a:bodyPr>
          <a:lstStyle/>
          <a:p>
            <a:br>
              <a:rPr lang="de-CH" b="1" dirty="0"/>
            </a:br>
            <a:br>
              <a:rPr lang="de-CH" b="1" dirty="0"/>
            </a:br>
            <a:br>
              <a:rPr lang="de-CH" b="1" dirty="0"/>
            </a:br>
            <a:br>
              <a:rPr lang="de-CH" b="1" dirty="0"/>
            </a:br>
            <a:br>
              <a:rPr lang="de-CH" b="1" dirty="0"/>
            </a:br>
            <a:br>
              <a:rPr lang="de-CH" b="1" dirty="0"/>
            </a:br>
            <a:br>
              <a:rPr lang="de-CH" b="1" dirty="0"/>
            </a:br>
            <a:br>
              <a:rPr lang="de-CH" b="1" dirty="0"/>
            </a:br>
            <a:r>
              <a:rPr lang="fr-FR" b="1" dirty="0"/>
              <a:t>Abus sexuels </a:t>
            </a:r>
            <a:br>
              <a:rPr lang="fr-FR" b="1" dirty="0"/>
            </a:br>
            <a:r>
              <a:rPr lang="fr-FR" b="1" dirty="0"/>
              <a:t>dans le contexte ecclésial</a:t>
            </a:r>
            <a:endParaRPr lang="de-CH" dirty="0"/>
          </a:p>
        </p:txBody>
      </p:sp>
      <p:sp>
        <p:nvSpPr>
          <p:cNvPr id="3" name="Untertitel 2"/>
          <p:cNvSpPr>
            <a:spLocks noGrp="1"/>
          </p:cNvSpPr>
          <p:nvPr>
            <p:ph type="subTitle" idx="1"/>
          </p:nvPr>
        </p:nvSpPr>
        <p:spPr>
          <a:xfrm>
            <a:off x="2770390" y="3662564"/>
            <a:ext cx="7352467" cy="2857130"/>
          </a:xfrm>
          <a:solidFill>
            <a:schemeClr val="bg1"/>
          </a:solidFill>
        </p:spPr>
        <p:txBody>
          <a:bodyPr>
            <a:normAutofit/>
          </a:bodyPr>
          <a:lstStyle/>
          <a:p>
            <a:r>
              <a:rPr lang="fr-FR" sz="4400" dirty="0"/>
              <a:t>Statistiques des cas annoncés en 2018 d'abus </a:t>
            </a:r>
          </a:p>
          <a:p>
            <a:r>
              <a:rPr lang="fr-FR" sz="4400" dirty="0"/>
              <a:t>commis dans la période </a:t>
            </a:r>
          </a:p>
          <a:p>
            <a:r>
              <a:rPr lang="fr-FR" sz="4400" dirty="0"/>
              <a:t>1950 -2018</a:t>
            </a:r>
            <a:endParaRPr lang="de-CH" sz="4400" dirty="0"/>
          </a:p>
        </p:txBody>
      </p:sp>
      <p:pic>
        <p:nvPicPr>
          <p:cNvPr id="5" name="Grafik 4">
            <a:extLst>
              <a:ext uri="{FF2B5EF4-FFF2-40B4-BE49-F238E27FC236}">
                <a16:creationId xmlns:a16="http://schemas.microsoft.com/office/drawing/2014/main" id="{6976975C-1ABA-4D3C-A6FD-E47FF065652E}"/>
              </a:ext>
            </a:extLst>
          </p:cNvPr>
          <p:cNvPicPr>
            <a:picLocks noChangeAspect="1"/>
          </p:cNvPicPr>
          <p:nvPr/>
        </p:nvPicPr>
        <p:blipFill>
          <a:blip r:embed="rId2"/>
          <a:stretch>
            <a:fillRect/>
          </a:stretch>
        </p:blipFill>
        <p:spPr>
          <a:xfrm>
            <a:off x="733067" y="615780"/>
            <a:ext cx="4499238" cy="1005927"/>
          </a:xfrm>
          <a:prstGeom prst="rect">
            <a:avLst/>
          </a:prstGeom>
        </p:spPr>
      </p:pic>
    </p:spTree>
    <p:extLst>
      <p:ext uri="{BB962C8B-B14F-4D97-AF65-F5344CB8AC3E}">
        <p14:creationId xmlns:p14="http://schemas.microsoft.com/office/powerpoint/2010/main" val="3679025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4"/>
          <p:cNvSpPr>
            <a:spLocks noGrp="1"/>
          </p:cNvSpPr>
          <p:nvPr>
            <p:ph type="sldNum" sz="quarter" idx="12"/>
          </p:nvPr>
        </p:nvSpPr>
        <p:spPr/>
        <p:txBody>
          <a:bodyPr/>
          <a:lstStyle/>
          <a:p>
            <a:fld id="{49E88D3E-9167-4C62-A3E3-C2BC1D7427ED}" type="slidenum">
              <a:rPr lang="de-CH" smtClean="0"/>
              <a:t>2</a:t>
            </a:fld>
            <a:endParaRPr lang="de-CH" dirty="0"/>
          </a:p>
        </p:txBody>
      </p:sp>
      <p:sp>
        <p:nvSpPr>
          <p:cNvPr id="10" name="Inhaltsplatzhalter 2">
            <a:extLst>
              <a:ext uri="{FF2B5EF4-FFF2-40B4-BE49-F238E27FC236}">
                <a16:creationId xmlns:a16="http://schemas.microsoft.com/office/drawing/2014/main" id="{21806EDE-9ECD-40FB-A70D-B89BF9863922}"/>
              </a:ext>
            </a:extLst>
          </p:cNvPr>
          <p:cNvSpPr>
            <a:spLocks noGrp="1"/>
          </p:cNvSpPr>
          <p:nvPr>
            <p:ph idx="1"/>
          </p:nvPr>
        </p:nvSpPr>
        <p:spPr>
          <a:xfrm>
            <a:off x="838200" y="408781"/>
            <a:ext cx="10048875" cy="6040438"/>
          </a:xfrm>
        </p:spPr>
        <p:txBody>
          <a:bodyPr>
            <a:normAutofit/>
          </a:bodyPr>
          <a:lstStyle/>
          <a:p>
            <a:pPr marL="0" indent="0" fontAlgn="b">
              <a:spcBef>
                <a:spcPts val="0"/>
              </a:spcBef>
              <a:buNone/>
            </a:pPr>
            <a:endParaRPr lang="de-CH" sz="1600" dirty="0">
              <a:solidFill>
                <a:srgbClr val="000000"/>
              </a:solidFill>
              <a:latin typeface="Calibri" panose="020F0502020204030204" pitchFamily="34" charset="0"/>
            </a:endParaRPr>
          </a:p>
          <a:p>
            <a:pPr marL="0" indent="0" fontAlgn="b">
              <a:spcBef>
                <a:spcPts val="0"/>
              </a:spcBef>
              <a:buNone/>
            </a:pPr>
            <a:r>
              <a:rPr lang="de-CH" sz="1800" dirty="0">
                <a:solidFill>
                  <a:srgbClr val="000000"/>
                </a:solidFill>
                <a:latin typeface="Calibri" panose="020F0502020204030204" pitchFamily="34" charset="0"/>
              </a:rPr>
              <a:t>En 2018 </a:t>
            </a:r>
            <a:r>
              <a:rPr lang="de-CH" sz="1800" dirty="0" err="1">
                <a:solidFill>
                  <a:srgbClr val="000000"/>
                </a:solidFill>
                <a:latin typeface="Calibri" panose="020F0502020204030204" pitchFamily="34" charset="0"/>
              </a:rPr>
              <a:t>les</a:t>
            </a:r>
            <a:r>
              <a:rPr lang="de-CH" sz="1800" dirty="0">
                <a:solidFill>
                  <a:srgbClr val="000000"/>
                </a:solidFill>
                <a:latin typeface="Calibri" panose="020F0502020204030204" pitchFamily="34" charset="0"/>
              </a:rPr>
              <a:t> </a:t>
            </a:r>
            <a:r>
              <a:rPr lang="fr-FR" sz="1800" dirty="0">
                <a:solidFill>
                  <a:srgbClr val="000000"/>
                </a:solidFill>
                <a:latin typeface="Calibri" panose="020F0502020204030204" pitchFamily="34" charset="0"/>
              </a:rPr>
              <a:t>cas d’abus sexuels suivants ont été annoncés auprès des services spécialisés des diocèses:</a:t>
            </a:r>
            <a:endParaRPr lang="de-CH" sz="1800" dirty="0">
              <a:solidFill>
                <a:srgbClr val="000000"/>
              </a:solidFill>
              <a:latin typeface="Calibri" panose="020F0502020204030204" pitchFamily="34" charset="0"/>
            </a:endParaRPr>
          </a:p>
          <a:p>
            <a:pPr marL="0" indent="0" fontAlgn="b">
              <a:spcBef>
                <a:spcPts val="0"/>
              </a:spcBef>
              <a:buNone/>
            </a:pPr>
            <a:endParaRPr lang="de-CH" sz="1800" dirty="0">
              <a:solidFill>
                <a:srgbClr val="000000"/>
              </a:solidFill>
              <a:latin typeface="Calibri" panose="020F0502020204030204" pitchFamily="34" charset="0"/>
            </a:endParaRPr>
          </a:p>
          <a:p>
            <a:pPr marL="0" lvl="0" indent="0">
              <a:lnSpc>
                <a:spcPct val="107000"/>
              </a:lnSpc>
              <a:spcBef>
                <a:spcPts val="0"/>
              </a:spcBef>
              <a:spcAft>
                <a:spcPts val="800"/>
              </a:spcAft>
              <a:buNone/>
              <a:defRPr/>
            </a:pPr>
            <a:r>
              <a:rPr lang="fr-FR" sz="1800" b="1" dirty="0">
                <a:solidFill>
                  <a:prstClr val="black"/>
                </a:solidFill>
                <a:latin typeface="Calibri" panose="020F0502020204030204" pitchFamily="34" charset="0"/>
                <a:cs typeface="Calibri" panose="020F0502020204030204" pitchFamily="34" charset="0"/>
              </a:rPr>
              <a:t>Trois dénonciations portent sur des cas actuels qui se sont déroulés après 2000 et concernent : </a:t>
            </a:r>
          </a:p>
          <a:p>
            <a:pPr marL="0" lvl="0" indent="0">
              <a:lnSpc>
                <a:spcPct val="107000"/>
              </a:lnSpc>
              <a:spcBef>
                <a:spcPts val="0"/>
              </a:spcBef>
              <a:spcAft>
                <a:spcPts val="800"/>
              </a:spcAft>
              <a:buNone/>
              <a:defRPr/>
            </a:pPr>
            <a:r>
              <a:rPr lang="fr-FR" sz="1800" dirty="0">
                <a:solidFill>
                  <a:prstClr val="black"/>
                </a:solidFill>
                <a:latin typeface="Calibri" panose="020F0502020204030204" pitchFamily="34" charset="0"/>
                <a:cs typeface="Calibri" panose="020F0502020204030204" pitchFamily="34" charset="0"/>
              </a:rPr>
              <a:t>a) des avances déplacées à l’égard d’une femme adulte sans rapport de dépendance pastorale.</a:t>
            </a:r>
          </a:p>
          <a:p>
            <a:pPr marL="0" lvl="0" indent="0">
              <a:lnSpc>
                <a:spcPct val="107000"/>
              </a:lnSpc>
              <a:spcBef>
                <a:spcPts val="0"/>
              </a:spcBef>
              <a:spcAft>
                <a:spcPts val="800"/>
              </a:spcAft>
              <a:buNone/>
              <a:defRPr/>
            </a:pPr>
            <a:r>
              <a:rPr lang="fr-FR" sz="1800" dirty="0">
                <a:solidFill>
                  <a:prstClr val="black"/>
                </a:solidFill>
                <a:latin typeface="Calibri" panose="020F0502020204030204" pitchFamily="34" charset="0"/>
                <a:cs typeface="Calibri" panose="020F0502020204030204" pitchFamily="34" charset="0"/>
              </a:rPr>
              <a:t>b) des propos à connotations sexuelles à l’égard d’une femme adulte sans rapport de dépendance pastorale.</a:t>
            </a:r>
          </a:p>
          <a:p>
            <a:pPr marL="0" lvl="0" indent="0">
              <a:lnSpc>
                <a:spcPct val="107000"/>
              </a:lnSpc>
              <a:spcBef>
                <a:spcPts val="0"/>
              </a:spcBef>
              <a:spcAft>
                <a:spcPts val="800"/>
              </a:spcAft>
              <a:buNone/>
              <a:defRPr/>
            </a:pPr>
            <a:r>
              <a:rPr lang="fr-FR" sz="1800" dirty="0">
                <a:solidFill>
                  <a:prstClr val="black"/>
                </a:solidFill>
                <a:latin typeface="Calibri" panose="020F0502020204030204" pitchFamily="34" charset="0"/>
                <a:cs typeface="Calibri" panose="020F0502020204030204" pitchFamily="34" charset="0"/>
              </a:rPr>
              <a:t>c) des propos à connotations sexuelles et des avances déplacées à l’égard d’un homme adulte dans le cadre d’une situation de dépendance pastorale. </a:t>
            </a:r>
          </a:p>
          <a:p>
            <a:pPr marL="0" lvl="0" indent="0">
              <a:lnSpc>
                <a:spcPct val="120000"/>
              </a:lnSpc>
              <a:spcAft>
                <a:spcPts val="800"/>
              </a:spcAft>
              <a:buNone/>
            </a:pPr>
            <a:endParaRPr lang="fr-FR" sz="1800" b="1"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0" lvl="0" indent="0">
              <a:lnSpc>
                <a:spcPct val="120000"/>
              </a:lnSpc>
              <a:spcAft>
                <a:spcPts val="800"/>
              </a:spcAft>
              <a:buNone/>
            </a:pPr>
            <a:r>
              <a:rPr lang="fr-FR" sz="1800" b="1" dirty="0">
                <a:solidFill>
                  <a:prstClr val="black"/>
                </a:solidFill>
                <a:latin typeface="Calibri" panose="020F0502020204030204" pitchFamily="34" charset="0"/>
                <a:ea typeface="Calibri" panose="020F0502020204030204" pitchFamily="34" charset="0"/>
                <a:cs typeface="Calibri" panose="020F0502020204030204" pitchFamily="34" charset="0"/>
              </a:rPr>
              <a:t>28 cas prescrits ont également été annoncés, dont 23 se sont déroulés entre 1950 et 1980. </a:t>
            </a:r>
          </a:p>
          <a:p>
            <a:pPr marL="0" lvl="0" indent="0">
              <a:lnSpc>
                <a:spcPct val="120000"/>
              </a:lnSpc>
              <a:spcAft>
                <a:spcPts val="800"/>
              </a:spcAft>
              <a:buNone/>
            </a:pPr>
            <a:r>
              <a:rPr lang="fr-FR" sz="1800" dirty="0">
                <a:solidFill>
                  <a:prstClr val="black"/>
                </a:solidFill>
                <a:latin typeface="Calibri" panose="020F0502020204030204" pitchFamily="34" charset="0"/>
                <a:ea typeface="Calibri" panose="020F0502020204030204" pitchFamily="34" charset="0"/>
                <a:cs typeface="Calibri" panose="020F0502020204030204" pitchFamily="34" charset="0"/>
              </a:rPr>
              <a:t>Les statistiques montrent que les mesures prises depuis 2002 font effet. Le nombre de cas annoncés reste dans le cadre de ces dernières années (ne sont pas compris les cas annoncés à la </a:t>
            </a:r>
            <a:r>
              <a:rPr lang="fr-FR" sz="1800" dirty="0">
                <a:solidFill>
                  <a:prstClr val="black"/>
                </a:solidFill>
                <a:latin typeface="Calibri" panose="020F0502020204030204" pitchFamily="34" charset="0"/>
                <a:ea typeface="Calibri" panose="020F0502020204030204" pitchFamily="34" charset="0"/>
                <a:cs typeface="Calibri" panose="020F0502020204030204" pitchFamily="34" charset="0"/>
                <a:hlinkClick r:id="rId2"/>
              </a:rPr>
              <a:t>CECAR</a:t>
            </a:r>
            <a:r>
              <a:rPr lang="fr-FR" sz="1800" dirty="0">
                <a:solidFill>
                  <a:prstClr val="black"/>
                </a:solidFill>
                <a:latin typeface="Calibri" panose="020F0502020204030204" pitchFamily="34" charset="0"/>
                <a:ea typeface="Calibri" panose="020F0502020204030204" pitchFamily="34" charset="0"/>
                <a:cs typeface="Calibri" panose="020F0502020204030204" pitchFamily="34" charset="0"/>
              </a:rPr>
              <a:t> que celle-ci traite elle-même). </a:t>
            </a:r>
            <a:endParaRPr lang="de-DE" sz="18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0" lvl="0" indent="0">
              <a:lnSpc>
                <a:spcPct val="120000"/>
              </a:lnSpc>
              <a:spcAft>
                <a:spcPts val="800"/>
              </a:spcAft>
              <a:buNone/>
            </a:pPr>
            <a:endParaRPr lang="de-DE" sz="1600" dirty="0">
              <a:solidFill>
                <a:prstClr val="black"/>
              </a:solidFill>
              <a:latin typeface="Calibri" panose="020F0502020204030204" pitchFamily="34" charset="0"/>
              <a:ea typeface="Calibri" panose="020F0502020204030204" pitchFamily="34" charset="0"/>
              <a:cs typeface="Calibri" panose="020F0502020204030204" pitchFamily="34" charset="0"/>
            </a:endParaRPr>
          </a:p>
          <a:p>
            <a:pPr marL="0" fontAlgn="b">
              <a:spcBef>
                <a:spcPts val="0"/>
              </a:spcBef>
            </a:pPr>
            <a:endParaRPr lang="de-CH" sz="3600" dirty="0">
              <a:latin typeface="Arial" panose="020B0604020202020204" pitchFamily="34" charset="0"/>
            </a:endParaRPr>
          </a:p>
          <a:p>
            <a:endParaRPr lang="de-CH" dirty="0"/>
          </a:p>
        </p:txBody>
      </p:sp>
    </p:spTree>
    <p:extLst>
      <p:ext uri="{BB962C8B-B14F-4D97-AF65-F5344CB8AC3E}">
        <p14:creationId xmlns:p14="http://schemas.microsoft.com/office/powerpoint/2010/main" val="2317147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166</Words>
  <Application>Microsoft Office PowerPoint</Application>
  <PresentationFormat>Breitbild</PresentationFormat>
  <Paragraphs>16</Paragraphs>
  <Slides>2</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vt:i4>
      </vt:variant>
    </vt:vector>
  </HeadingPairs>
  <TitlesOfParts>
    <vt:vector size="6" baseType="lpstr">
      <vt:lpstr>Arial</vt:lpstr>
      <vt:lpstr>Calibri</vt:lpstr>
      <vt:lpstr>Calibri Light</vt:lpstr>
      <vt:lpstr>Office Theme</vt:lpstr>
      <vt:lpstr>        Abus sexuels  dans le contexte ecclésial</vt:lpstr>
      <vt:lpstr>PowerPoint-Präsentation</vt:lpstr>
    </vt:vector>
  </TitlesOfParts>
  <Company>Katholische Kirche im Kanton Zürich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Sexuelle Übergriffe im kirchlichen Umfeld</dc:title>
  <dc:creator>Dobszay,Csilla</dc:creator>
  <cp:lastModifiedBy>Encarnación Berger-Lobato</cp:lastModifiedBy>
  <cp:revision>69</cp:revision>
  <cp:lastPrinted>2019-08-20T15:18:35Z</cp:lastPrinted>
  <dcterms:created xsi:type="dcterms:W3CDTF">2016-11-28T15:27:10Z</dcterms:created>
  <dcterms:modified xsi:type="dcterms:W3CDTF">2019-09-19T04:38:16Z</dcterms:modified>
</cp:coreProperties>
</file>