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859" r:id="rId2"/>
    <p:sldMasterId id="2147483871" r:id="rId3"/>
  </p:sldMasterIdLst>
  <p:notesMasterIdLst>
    <p:notesMasterId r:id="rId25"/>
  </p:notesMasterIdLst>
  <p:handoutMasterIdLst>
    <p:handoutMasterId r:id="rId26"/>
  </p:handoutMasterIdLst>
  <p:sldIdLst>
    <p:sldId id="256" r:id="rId4"/>
    <p:sldId id="407" r:id="rId5"/>
    <p:sldId id="420" r:id="rId6"/>
    <p:sldId id="421" r:id="rId7"/>
    <p:sldId id="422" r:id="rId8"/>
    <p:sldId id="424" r:id="rId9"/>
    <p:sldId id="423" r:id="rId10"/>
    <p:sldId id="425" r:id="rId11"/>
    <p:sldId id="388" r:id="rId12"/>
    <p:sldId id="426" r:id="rId13"/>
    <p:sldId id="427" r:id="rId14"/>
    <p:sldId id="428" r:id="rId15"/>
    <p:sldId id="430" r:id="rId16"/>
    <p:sldId id="431" r:id="rId17"/>
    <p:sldId id="432" r:id="rId18"/>
    <p:sldId id="415" r:id="rId19"/>
    <p:sldId id="410" r:id="rId20"/>
    <p:sldId id="411" r:id="rId21"/>
    <p:sldId id="406" r:id="rId22"/>
    <p:sldId id="412" r:id="rId23"/>
    <p:sldId id="392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3" autoAdjust="0"/>
    <p:restoredTop sz="94693" autoAdjust="0"/>
  </p:normalViewPr>
  <p:slideViewPr>
    <p:cSldViewPr>
      <p:cViewPr varScale="1">
        <p:scale>
          <a:sx n="82" d="100"/>
          <a:sy n="82" d="100"/>
        </p:scale>
        <p:origin x="157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C4E1213-1420-4F8C-801B-E22431908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41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AD21595-9967-4444-BF2C-A0ED6C441A50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C66DE72-26F8-4A40-A61D-7D09CEEDE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070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6C7878-2EF1-4B5D-8558-B46A3CC95821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1F791-9AEA-470F-8F6A-0A7A49576BC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6DE72-26F8-4A40-A61D-7D09CEEDE37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99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C238F9-DC29-4053-8BBD-C6EA6D212639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16390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90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0A3535-3E7E-49E8-AA0D-50D775B35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6A924-2061-4C99-B89A-EBB782E27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5A65C-A593-4474-BDE5-7AB592AE3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6390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90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A4A8A-6895-4F79-A141-130368B6D07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928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2892E-E73C-4C02-82AA-54FC8980F71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437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EE7FE-DD5A-4A31-A680-0F57179569D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14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18C27-1FA9-432B-BFA2-B76501C080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254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166E7-B948-47F1-8A4D-E2C7B54E004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371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62884-932C-48FE-97AF-AA0108A1381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38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F7969-7AB7-4AC6-B62D-53D4E2B6044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607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4B384-F9F1-4727-99AA-63C58C649E8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03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E4B33-9ED0-4D2D-8B84-369E20DD3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4194D-942E-4E2E-AFE0-7E13B015477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63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0CF89-6F2A-4D0B-AFBB-A34ECC979D8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843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E2C4C-6F6A-4ECF-A232-A4D081E1C87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526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6390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90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0A3535-3E7E-49E8-AA0D-50D775B35C9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012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E4B33-9ED0-4D2D-8B84-369E20DD377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2614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1711A-6542-449A-8D37-257B62D7768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3941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4141A-34C6-4923-84CE-CFB5FAE197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3934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1C230-C655-472C-B0C9-09712596D7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07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71424-5227-4DF5-811E-5638CA9AEE3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94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28CD1-4398-4266-B6D4-E44761EED9C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65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1711A-6542-449A-8D37-257B62D77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28EFA-D6C9-4DC2-A13C-7F77CE7F898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853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998C0-40A2-4B24-B802-C72943E4AB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6126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6A924-2061-4C99-B89A-EBB782E27AB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6854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5A65C-A593-4474-BDE5-7AB592AE395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865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4141A-34C6-4923-84CE-CFB5FAE197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1C230-C655-472C-B0C9-09712596D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71424-5227-4DF5-811E-5638CA9AE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28CD1-4398-4266-B6D4-E44761EED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28EFA-D6C9-4DC2-A13C-7F77CE7F8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998C0-40A2-4B24-B802-C72943E4A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6282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082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6282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282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282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282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282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282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282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282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283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283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283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3083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6283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283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283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283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283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283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284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284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284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284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284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284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284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284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284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284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285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285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3084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6285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285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285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285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285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285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285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286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286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286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286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286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286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286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286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286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286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3085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6287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287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287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287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287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287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287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3093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6287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288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288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288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16288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288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288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288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288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FB7F831-7DA5-49B6-B179-ADD00F6FC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6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6282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6282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2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2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2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2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2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2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2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3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3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3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6283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3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3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3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3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3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4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4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4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4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4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4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4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4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4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4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5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5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6285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5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5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5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5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5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5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6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6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6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6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6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6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6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6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6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6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6287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7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7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7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7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7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7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6287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288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288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288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6288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288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288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288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288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1054B74-ABA7-4F03-9C81-DD9293E177B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9597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6282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3082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6282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2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2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2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2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2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2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2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3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3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3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083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6283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3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3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3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3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3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4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4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4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4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4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4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4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4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4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4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5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5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084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6285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5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5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5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5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5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5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6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6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6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6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6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6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6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6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6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6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085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6287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7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7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7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7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7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87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093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6287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288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288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288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6288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288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288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288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288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FB7F831-7DA5-49B6-B179-ADD00F6FC7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31577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-humanrights.org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685800"/>
            <a:ext cx="9144000" cy="2590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err="1" smtClean="0"/>
              <a:t>Ethische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Herausforderungen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err="1" smtClean="0"/>
              <a:t>für</a:t>
            </a:r>
            <a:r>
              <a:rPr lang="en-US" sz="3200" b="1" dirty="0" smtClean="0"/>
              <a:t> das (</a:t>
            </a:r>
            <a:r>
              <a:rPr lang="en-US" sz="3200" b="1" dirty="0" err="1" smtClean="0"/>
              <a:t>globale</a:t>
            </a:r>
            <a:r>
              <a:rPr lang="en-US" sz="3200" b="1" dirty="0" smtClean="0"/>
              <a:t>) </a:t>
            </a:r>
            <a:r>
              <a:rPr lang="en-US" sz="3200" b="1" dirty="0" err="1" smtClean="0"/>
              <a:t>Wirtschaften</a:t>
            </a:r>
            <a:r>
              <a:rPr lang="en-US" sz="3200" b="1" dirty="0" smtClean="0"/>
              <a:t> – </a:t>
            </a:r>
            <a:br>
              <a:rPr lang="en-US" sz="3200" b="1" dirty="0" smtClean="0"/>
            </a:br>
            <a:r>
              <a:rPr lang="en-US" sz="3200" b="1" dirty="0" err="1" smtClean="0"/>
              <a:t>Mehr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als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ethische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Kosmetik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00" y="3733800"/>
            <a:ext cx="6400800" cy="2590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Georges Enderle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smtClean="0"/>
              <a:t>John T. Ryan, Jr. Professor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smtClean="0"/>
              <a:t>of International Business Ethics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smtClean="0"/>
              <a:t>Mendoza College of Business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smtClean="0"/>
              <a:t>University of Notre Dame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smtClean="0"/>
              <a:t>Notre Dame, IN 46556 / USA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err="1">
                <a:effectLst/>
              </a:rPr>
              <a:t>Beispiele</a:t>
            </a:r>
            <a:r>
              <a:rPr lang="en-US" sz="1600" dirty="0">
                <a:effectLst/>
              </a:rPr>
              <a:t> </a:t>
            </a:r>
            <a:r>
              <a:rPr lang="en-US" sz="1600" dirty="0" smtClean="0">
                <a:effectLst/>
              </a:rPr>
              <a:t>von </a:t>
            </a:r>
            <a:r>
              <a:rPr lang="en-US" sz="1600" dirty="0" err="1">
                <a:effectLst/>
              </a:rPr>
              <a:t>Menschenrechtsverletzungen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durch</a:t>
            </a:r>
            <a:r>
              <a:rPr lang="en-US" sz="1600" dirty="0">
                <a:effectLst/>
              </a:rPr>
              <a:t> </a:t>
            </a:r>
            <a:r>
              <a:rPr lang="en-US" sz="1600" dirty="0" err="1" smtClean="0">
                <a:effectLst/>
              </a:rPr>
              <a:t>Unternehmen</a:t>
            </a:r>
            <a:r>
              <a:rPr lang="en-US" sz="1600" dirty="0" smtClean="0">
                <a:effectLst/>
              </a:rPr>
              <a:t>:</a:t>
            </a:r>
          </a:p>
          <a:p>
            <a:pPr marL="0" indent="0">
              <a:buNone/>
            </a:pPr>
            <a:endParaRPr lang="en-US" sz="1600" dirty="0" smtClean="0">
              <a:effectLst/>
            </a:endParaRPr>
          </a:p>
          <a:p>
            <a:pPr lvl="0"/>
            <a:r>
              <a:rPr lang="en-US" sz="1600" i="1" dirty="0" err="1">
                <a:solidFill>
                  <a:srgbClr val="FFFF00"/>
                </a:solidFill>
                <a:effectLst/>
              </a:rPr>
              <a:t>Direkte</a:t>
            </a:r>
            <a:r>
              <a:rPr lang="en-US" sz="1600" i="1" dirty="0">
                <a:solidFill>
                  <a:srgbClr val="FFFF00"/>
                </a:solidFill>
                <a:effectLst/>
              </a:rPr>
              <a:t> </a:t>
            </a:r>
            <a:r>
              <a:rPr lang="en-US" sz="1600" i="1" dirty="0" err="1">
                <a:solidFill>
                  <a:srgbClr val="FFFF00"/>
                </a:solidFill>
                <a:effectLst/>
              </a:rPr>
              <a:t>Verursachung</a:t>
            </a:r>
            <a:r>
              <a:rPr lang="en-US" sz="1600" i="1" dirty="0">
                <a:solidFill>
                  <a:srgbClr val="FFFF00"/>
                </a:solidFill>
                <a:effectLst/>
              </a:rPr>
              <a:t>: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Kundinnen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werden</a:t>
            </a:r>
            <a:r>
              <a:rPr lang="en-US" sz="1600" dirty="0">
                <a:effectLst/>
              </a:rPr>
              <a:t> von </a:t>
            </a:r>
            <a:r>
              <a:rPr lang="en-US" sz="1600" dirty="0" err="1">
                <a:effectLst/>
              </a:rPr>
              <a:t>einem</a:t>
            </a:r>
            <a:r>
              <a:rPr lang="en-US" sz="1600" dirty="0">
                <a:effectLst/>
              </a:rPr>
              <a:t> Restaurant </a:t>
            </a:r>
            <a:r>
              <a:rPr lang="en-US" sz="1600" dirty="0" err="1">
                <a:effectLst/>
              </a:rPr>
              <a:t>wegen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Rassenzugehörigkeit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diskriminiert</a:t>
            </a:r>
            <a:r>
              <a:rPr lang="en-US" sz="1600" dirty="0">
                <a:effectLst/>
              </a:rPr>
              <a:t>. </a:t>
            </a:r>
            <a:r>
              <a:rPr lang="en-US" sz="1600" dirty="0" err="1">
                <a:effectLst/>
              </a:rPr>
              <a:t>Fabrikarbeiter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werden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gefährlichen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Arbeitbedingungen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ohne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angemessene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Sicherheitsausrüstungen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ausgesetzt</a:t>
            </a:r>
            <a:r>
              <a:rPr lang="en-US" sz="1600" dirty="0" smtClean="0">
                <a:effectLst/>
              </a:rPr>
              <a:t>.</a:t>
            </a:r>
          </a:p>
          <a:p>
            <a:pPr lvl="0"/>
            <a:endParaRPr lang="en-US" sz="1600" dirty="0">
              <a:effectLst/>
            </a:endParaRPr>
          </a:p>
          <a:p>
            <a:pPr lvl="0"/>
            <a:r>
              <a:rPr lang="en-US" sz="1600" i="1" dirty="0" err="1">
                <a:solidFill>
                  <a:srgbClr val="FFFF00"/>
                </a:solidFill>
                <a:effectLst/>
              </a:rPr>
              <a:t>Beitrag</a:t>
            </a:r>
            <a:r>
              <a:rPr lang="en-US" sz="1600" i="1" dirty="0">
                <a:solidFill>
                  <a:srgbClr val="FFFF00"/>
                </a:solidFill>
                <a:effectLst/>
              </a:rPr>
              <a:t> </a:t>
            </a:r>
            <a:r>
              <a:rPr lang="en-US" sz="1600" i="1" dirty="0" err="1">
                <a:solidFill>
                  <a:srgbClr val="FFFF00"/>
                </a:solidFill>
                <a:effectLst/>
              </a:rPr>
              <a:t>zur</a:t>
            </a:r>
            <a:r>
              <a:rPr lang="en-US" sz="1600" i="1" dirty="0">
                <a:solidFill>
                  <a:srgbClr val="FFFF00"/>
                </a:solidFill>
                <a:effectLst/>
              </a:rPr>
              <a:t> </a:t>
            </a:r>
            <a:r>
              <a:rPr lang="en-US" sz="1600" i="1" dirty="0" err="1">
                <a:solidFill>
                  <a:srgbClr val="FFFF00"/>
                </a:solidFill>
                <a:effectLst/>
              </a:rPr>
              <a:t>Verletzung</a:t>
            </a:r>
            <a:r>
              <a:rPr lang="en-US" sz="1600" i="1" dirty="0">
                <a:solidFill>
                  <a:srgbClr val="FFFF00"/>
                </a:solidFill>
                <a:effectLst/>
              </a:rPr>
              <a:t>:</a:t>
            </a:r>
            <a:r>
              <a:rPr lang="en-US" sz="1600" dirty="0">
                <a:solidFill>
                  <a:srgbClr val="FFFF00"/>
                </a:solidFill>
                <a:effectLst/>
              </a:rPr>
              <a:t> </a:t>
            </a:r>
            <a:r>
              <a:rPr lang="en-US" sz="1600" dirty="0" err="1">
                <a:effectLst/>
              </a:rPr>
              <a:t>Daten</a:t>
            </a:r>
            <a:r>
              <a:rPr lang="en-US" sz="1600" dirty="0">
                <a:effectLst/>
              </a:rPr>
              <a:t> von Internet-Service-</a:t>
            </a:r>
            <a:r>
              <a:rPr lang="en-US" sz="1600" dirty="0" err="1">
                <a:effectLst/>
              </a:rPr>
              <a:t>Benutzern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werden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einer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Regierung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weitergegeben</a:t>
            </a:r>
            <a:r>
              <a:rPr lang="en-US" sz="1600" dirty="0">
                <a:effectLst/>
              </a:rPr>
              <a:t>, die </a:t>
            </a:r>
            <a:r>
              <a:rPr lang="en-US" sz="1600" dirty="0" err="1">
                <a:effectLst/>
              </a:rPr>
              <a:t>die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Daten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benutzt</a:t>
            </a:r>
            <a:r>
              <a:rPr lang="en-US" sz="1600" dirty="0">
                <a:effectLst/>
              </a:rPr>
              <a:t>, um </a:t>
            </a:r>
            <a:r>
              <a:rPr lang="en-US" sz="1600" dirty="0" err="1">
                <a:effectLst/>
              </a:rPr>
              <a:t>politische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Regimekritikerinnen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ausfindig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zu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machen</a:t>
            </a:r>
            <a:r>
              <a:rPr lang="en-US" sz="1600" dirty="0">
                <a:effectLst/>
              </a:rPr>
              <a:t> und </a:t>
            </a:r>
            <a:r>
              <a:rPr lang="en-US" sz="1600" dirty="0" err="1">
                <a:effectLst/>
              </a:rPr>
              <a:t>sie</a:t>
            </a:r>
            <a:r>
              <a:rPr lang="en-US" sz="1600" dirty="0">
                <a:effectLst/>
              </a:rPr>
              <a:t> in </a:t>
            </a:r>
            <a:r>
              <a:rPr lang="en-US" sz="1600" dirty="0" err="1">
                <a:effectLst/>
              </a:rPr>
              <a:t>Verletzung</a:t>
            </a:r>
            <a:r>
              <a:rPr lang="en-US" sz="1600" dirty="0">
                <a:effectLst/>
              </a:rPr>
              <a:t> von </a:t>
            </a:r>
            <a:r>
              <a:rPr lang="en-US" sz="1600" dirty="0" err="1">
                <a:effectLst/>
              </a:rPr>
              <a:t>Menschenrechten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zu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verfolgen</a:t>
            </a:r>
            <a:r>
              <a:rPr lang="en-US" sz="1600" dirty="0">
                <a:effectLst/>
              </a:rPr>
              <a:t>. Marketing von </a:t>
            </a:r>
            <a:r>
              <a:rPr lang="en-US" sz="1600" dirty="0" err="1">
                <a:effectLst/>
              </a:rPr>
              <a:t>Lebensmitteln</a:t>
            </a:r>
            <a:r>
              <a:rPr lang="en-US" sz="1600" dirty="0">
                <a:effectLst/>
              </a:rPr>
              <a:t> und </a:t>
            </a:r>
            <a:r>
              <a:rPr lang="en-US" sz="1600" dirty="0" err="1">
                <a:effectLst/>
              </a:rPr>
              <a:t>Getränken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mit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hohem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Zuckergehalt</a:t>
            </a:r>
            <a:r>
              <a:rPr lang="en-US" sz="1600" dirty="0">
                <a:effectLst/>
              </a:rPr>
              <a:t>, das auf Kinder </a:t>
            </a:r>
            <a:r>
              <a:rPr lang="en-US" sz="1600" dirty="0" err="1">
                <a:effectLst/>
              </a:rPr>
              <a:t>abzielt</a:t>
            </a:r>
            <a:r>
              <a:rPr lang="en-US" sz="1600" dirty="0">
                <a:effectLst/>
              </a:rPr>
              <a:t> und </a:t>
            </a:r>
            <a:r>
              <a:rPr lang="en-US" sz="1600" dirty="0" err="1">
                <a:effectLst/>
              </a:rPr>
              <a:t>Fettleibigkeit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verursacht</a:t>
            </a:r>
            <a:r>
              <a:rPr lang="en-US" sz="1600" dirty="0" smtClean="0">
                <a:effectLst/>
              </a:rPr>
              <a:t>.</a:t>
            </a:r>
          </a:p>
          <a:p>
            <a:pPr lvl="0"/>
            <a:endParaRPr lang="en-US" sz="1600" dirty="0">
              <a:effectLst/>
            </a:endParaRPr>
          </a:p>
          <a:p>
            <a:pPr lvl="0"/>
            <a:r>
              <a:rPr lang="en-US" sz="1600" i="1" dirty="0" err="1">
                <a:solidFill>
                  <a:srgbClr val="FFFF00"/>
                </a:solidFill>
                <a:effectLst/>
              </a:rPr>
              <a:t>Kein</a:t>
            </a:r>
            <a:r>
              <a:rPr lang="en-US" sz="1600" i="1" dirty="0">
                <a:solidFill>
                  <a:srgbClr val="FFFF00"/>
                </a:solidFill>
                <a:effectLst/>
              </a:rPr>
              <a:t> </a:t>
            </a:r>
            <a:r>
              <a:rPr lang="en-US" sz="1600" i="1" dirty="0" err="1">
                <a:solidFill>
                  <a:srgbClr val="FFFF00"/>
                </a:solidFill>
                <a:effectLst/>
              </a:rPr>
              <a:t>Beitrag</a:t>
            </a:r>
            <a:r>
              <a:rPr lang="en-US" sz="1600" i="1" dirty="0">
                <a:solidFill>
                  <a:srgbClr val="FFFF00"/>
                </a:solidFill>
                <a:effectLst/>
              </a:rPr>
              <a:t>, </a:t>
            </a:r>
            <a:r>
              <a:rPr lang="en-US" sz="1600" i="1" dirty="0" err="1">
                <a:solidFill>
                  <a:srgbClr val="FFFF00"/>
                </a:solidFill>
                <a:effectLst/>
              </a:rPr>
              <a:t>aber</a:t>
            </a:r>
            <a:r>
              <a:rPr lang="en-US" sz="1600" i="1" dirty="0">
                <a:solidFill>
                  <a:srgbClr val="FFFF00"/>
                </a:solidFill>
                <a:effectLst/>
              </a:rPr>
              <a:t> </a:t>
            </a:r>
            <a:r>
              <a:rPr lang="en-US" sz="1600" i="1" dirty="0" err="1">
                <a:solidFill>
                  <a:srgbClr val="FFFF00"/>
                </a:solidFill>
                <a:effectLst/>
              </a:rPr>
              <a:t>direkte</a:t>
            </a:r>
            <a:r>
              <a:rPr lang="en-US" sz="1600" i="1" dirty="0">
                <a:solidFill>
                  <a:srgbClr val="FFFF00"/>
                </a:solidFill>
                <a:effectLst/>
              </a:rPr>
              <a:t> </a:t>
            </a:r>
            <a:r>
              <a:rPr lang="en-US" sz="1600" i="1" dirty="0" err="1">
                <a:solidFill>
                  <a:srgbClr val="FFFF00"/>
                </a:solidFill>
                <a:effectLst/>
              </a:rPr>
              <a:t>Verbindung</a:t>
            </a:r>
            <a:r>
              <a:rPr lang="en-US" sz="1600" i="1" dirty="0">
                <a:solidFill>
                  <a:srgbClr val="FFFF00"/>
                </a:solidFill>
                <a:effectLst/>
              </a:rPr>
              <a:t> </a:t>
            </a:r>
            <a:r>
              <a:rPr lang="en-US" sz="1600" i="1" dirty="0" err="1">
                <a:solidFill>
                  <a:srgbClr val="FFFF00"/>
                </a:solidFill>
                <a:effectLst/>
              </a:rPr>
              <a:t>durch</a:t>
            </a:r>
            <a:r>
              <a:rPr lang="en-US" sz="1600" i="1" dirty="0">
                <a:solidFill>
                  <a:srgbClr val="FFFF00"/>
                </a:solidFill>
                <a:effectLst/>
              </a:rPr>
              <a:t> </a:t>
            </a:r>
            <a:r>
              <a:rPr lang="en-US" sz="1600" i="1" dirty="0" err="1">
                <a:solidFill>
                  <a:srgbClr val="FFFF00"/>
                </a:solidFill>
                <a:effectLst/>
              </a:rPr>
              <a:t>Geschäftstätigkeit</a:t>
            </a:r>
            <a:r>
              <a:rPr lang="en-US" sz="1600" i="1" dirty="0">
                <a:solidFill>
                  <a:srgbClr val="FFFF00"/>
                </a:solidFill>
                <a:effectLst/>
              </a:rPr>
              <a:t>, </a:t>
            </a:r>
            <a:r>
              <a:rPr lang="en-US" sz="1600" i="1" dirty="0" err="1">
                <a:solidFill>
                  <a:srgbClr val="FFFF00"/>
                </a:solidFill>
                <a:effectLst/>
              </a:rPr>
              <a:t>Produkte</a:t>
            </a:r>
            <a:r>
              <a:rPr lang="en-US" sz="1600" i="1" dirty="0">
                <a:solidFill>
                  <a:srgbClr val="FFFF00"/>
                </a:solidFill>
                <a:effectLst/>
              </a:rPr>
              <a:t> </a:t>
            </a:r>
            <a:r>
              <a:rPr lang="en-US" sz="1600" i="1" dirty="0" err="1">
                <a:solidFill>
                  <a:srgbClr val="FFFF00"/>
                </a:solidFill>
                <a:effectLst/>
              </a:rPr>
              <a:t>oder</a:t>
            </a:r>
            <a:r>
              <a:rPr lang="en-US" sz="1600" i="1" dirty="0">
                <a:solidFill>
                  <a:srgbClr val="FFFF00"/>
                </a:solidFill>
                <a:effectLst/>
              </a:rPr>
              <a:t> </a:t>
            </a:r>
            <a:r>
              <a:rPr lang="en-US" sz="1600" i="1" dirty="0" err="1">
                <a:solidFill>
                  <a:srgbClr val="FFFF00"/>
                </a:solidFill>
                <a:effectLst/>
              </a:rPr>
              <a:t>Dienstleistungen</a:t>
            </a:r>
            <a:r>
              <a:rPr lang="en-US" sz="1600" i="1" dirty="0">
                <a:solidFill>
                  <a:srgbClr val="FFFF00"/>
                </a:solidFill>
                <a:effectLst/>
              </a:rPr>
              <a:t> des </a:t>
            </a:r>
            <a:r>
              <a:rPr lang="en-US" sz="1600" i="1" dirty="0" err="1">
                <a:solidFill>
                  <a:srgbClr val="FFFF00"/>
                </a:solidFill>
                <a:effectLst/>
              </a:rPr>
              <a:t>Unternehmens</a:t>
            </a:r>
            <a:r>
              <a:rPr lang="en-US" sz="1600" i="1" dirty="0">
                <a:solidFill>
                  <a:srgbClr val="FFFF00"/>
                </a:solidFill>
                <a:effectLst/>
              </a:rPr>
              <a:t>:</a:t>
            </a:r>
            <a:r>
              <a:rPr lang="en-US" sz="1600" dirty="0">
                <a:solidFill>
                  <a:srgbClr val="FFFF00"/>
                </a:solidFill>
                <a:effectLst/>
              </a:rPr>
              <a:t> </a:t>
            </a:r>
            <a:r>
              <a:rPr lang="en-US" sz="1600" dirty="0" err="1">
                <a:effectLst/>
              </a:rPr>
              <a:t>Zur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Verfügung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stellen</a:t>
            </a:r>
            <a:r>
              <a:rPr lang="en-US" sz="1600" dirty="0">
                <a:effectLst/>
              </a:rPr>
              <a:t> von </a:t>
            </a:r>
            <a:r>
              <a:rPr lang="en-US" sz="1600" dirty="0" err="1">
                <a:effectLst/>
              </a:rPr>
              <a:t>finanziellen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Darlehen</a:t>
            </a:r>
            <a:r>
              <a:rPr lang="en-US" sz="1600" dirty="0">
                <a:effectLst/>
              </a:rPr>
              <a:t> an </a:t>
            </a:r>
            <a:r>
              <a:rPr lang="en-US" sz="1600" dirty="0" err="1">
                <a:effectLst/>
              </a:rPr>
              <a:t>ein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Unternehmen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für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Geschäftstätigkeiten</a:t>
            </a:r>
            <a:r>
              <a:rPr lang="en-US" sz="1600" dirty="0">
                <a:effectLst/>
              </a:rPr>
              <a:t>, die, in </a:t>
            </a:r>
            <a:r>
              <a:rPr lang="en-US" sz="1600" dirty="0" err="1">
                <a:effectLst/>
              </a:rPr>
              <a:t>Verletzung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anerkannter</a:t>
            </a:r>
            <a:r>
              <a:rPr lang="en-US" sz="1600" dirty="0">
                <a:effectLst/>
              </a:rPr>
              <a:t> Standards, die </a:t>
            </a:r>
            <a:r>
              <a:rPr lang="en-US" sz="1600" dirty="0" err="1">
                <a:effectLst/>
              </a:rPr>
              <a:t>Wegschaffung</a:t>
            </a:r>
            <a:r>
              <a:rPr lang="en-US" sz="1600" dirty="0">
                <a:effectLst/>
              </a:rPr>
              <a:t> von </a:t>
            </a:r>
            <a:r>
              <a:rPr lang="en-US" sz="1600" dirty="0" err="1">
                <a:effectLst/>
              </a:rPr>
              <a:t>Familien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zur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Folge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haben</a:t>
            </a:r>
            <a:r>
              <a:rPr lang="en-US" sz="1600" dirty="0">
                <a:effectLst/>
              </a:rPr>
              <a:t>. </a:t>
            </a:r>
            <a:r>
              <a:rPr lang="en-US" sz="1600" dirty="0" err="1">
                <a:effectLst/>
              </a:rPr>
              <a:t>Entgegen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vertraglicher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Pflichten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gibt</a:t>
            </a:r>
            <a:r>
              <a:rPr lang="en-US" sz="1600" dirty="0">
                <a:effectLst/>
              </a:rPr>
              <a:t> der </a:t>
            </a:r>
            <a:r>
              <a:rPr lang="en-US" sz="1600" dirty="0" err="1">
                <a:effectLst/>
              </a:rPr>
              <a:t>Lieferant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Stickerei</a:t>
            </a:r>
            <a:r>
              <a:rPr lang="en-US" sz="1600" dirty="0">
                <a:effectLst/>
              </a:rPr>
              <a:t> auf </a:t>
            </a:r>
            <a:r>
              <a:rPr lang="en-US" sz="1600" dirty="0" err="1">
                <a:effectLst/>
              </a:rPr>
              <a:t>Stoffprodukten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eines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Einzelhändlers</a:t>
            </a:r>
            <a:r>
              <a:rPr lang="en-US" sz="1600" dirty="0">
                <a:effectLst/>
              </a:rPr>
              <a:t> an Kinder, die </a:t>
            </a:r>
            <a:r>
              <a:rPr lang="en-US" sz="1600" dirty="0" err="1">
                <a:effectLst/>
              </a:rPr>
              <a:t>zu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Hause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arbeiten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weiter</a:t>
            </a:r>
            <a:r>
              <a:rPr lang="en-US" sz="1600" dirty="0" smtClean="0">
                <a:effectLst/>
              </a:rPr>
              <a:t>.</a:t>
            </a:r>
          </a:p>
          <a:p>
            <a:pPr lvl="0"/>
            <a:endParaRPr lang="en-US" sz="1600" dirty="0">
              <a:effectLst/>
            </a:endParaRP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4390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effectLst/>
              </a:rPr>
              <a:t>Die UN-</a:t>
            </a:r>
            <a:r>
              <a:rPr lang="en-US" sz="1600" dirty="0" err="1">
                <a:effectLst/>
              </a:rPr>
              <a:t>Leitprinzipien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betreffen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solidFill>
                  <a:srgbClr val="FFFF00"/>
                </a:solidFill>
                <a:effectLst/>
              </a:rPr>
              <a:t>alle</a:t>
            </a:r>
            <a:r>
              <a:rPr lang="en-US" sz="1600" dirty="0">
                <a:solidFill>
                  <a:srgbClr val="FFFF00"/>
                </a:solidFill>
                <a:effectLst/>
              </a:rPr>
              <a:t> 30 international </a:t>
            </a:r>
            <a:r>
              <a:rPr lang="en-US" sz="1600" dirty="0" err="1">
                <a:solidFill>
                  <a:srgbClr val="FFFF00"/>
                </a:solidFill>
                <a:effectLst/>
              </a:rPr>
              <a:t>anerkannten</a:t>
            </a:r>
            <a:r>
              <a:rPr lang="en-US" sz="1600" dirty="0">
                <a:solidFill>
                  <a:srgbClr val="FFFF00"/>
                </a:solidFill>
                <a:effectLst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effectLst/>
              </a:rPr>
              <a:t>Menschenrechte</a:t>
            </a:r>
            <a:r>
              <a:rPr lang="en-US" sz="1600" dirty="0" smtClean="0">
                <a:effectLst/>
              </a:rPr>
              <a:t>. </a:t>
            </a:r>
            <a:r>
              <a:rPr lang="en-US" sz="1600" dirty="0" err="1" smtClean="0">
                <a:effectLst/>
              </a:rPr>
              <a:t>Sie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 smtClean="0">
                <a:effectLst/>
              </a:rPr>
              <a:t>definieren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 smtClean="0">
                <a:effectLst/>
              </a:rPr>
              <a:t>diese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>
                <a:effectLst/>
              </a:rPr>
              <a:t>drei</a:t>
            </a:r>
            <a:r>
              <a:rPr lang="en-US" sz="1600" dirty="0">
                <a:effectLst/>
              </a:rPr>
              <a:t> </a:t>
            </a:r>
            <a:r>
              <a:rPr lang="en-US" sz="1600" dirty="0" err="1" smtClean="0">
                <a:effectLst/>
              </a:rPr>
              <a:t>Kriterien</a:t>
            </a:r>
            <a:r>
              <a:rPr lang="en-US" sz="1600" dirty="0" smtClean="0">
                <a:effectLst/>
              </a:rPr>
              <a:t>, </a:t>
            </a:r>
            <a:r>
              <a:rPr lang="en-US" sz="1600" dirty="0" err="1">
                <a:effectLst/>
              </a:rPr>
              <a:t>setzen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voraus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dass</a:t>
            </a:r>
            <a:r>
              <a:rPr lang="en-US" sz="1600" dirty="0">
                <a:effectLst/>
              </a:rPr>
              <a:t> die </a:t>
            </a:r>
            <a:r>
              <a:rPr lang="en-US" sz="1600" dirty="0" err="1">
                <a:effectLst/>
              </a:rPr>
              <a:t>Unternehmen</a:t>
            </a:r>
            <a:r>
              <a:rPr lang="en-US" sz="1600" dirty="0">
                <a:effectLst/>
              </a:rPr>
              <a:t> die </a:t>
            </a:r>
            <a:r>
              <a:rPr lang="en-US" sz="1600" dirty="0" err="1">
                <a:solidFill>
                  <a:srgbClr val="FFFF00"/>
                </a:solidFill>
                <a:effectLst/>
              </a:rPr>
              <a:t>Freiheit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haben</a:t>
            </a:r>
            <a:r>
              <a:rPr lang="en-US" sz="1600" dirty="0">
                <a:effectLst/>
              </a:rPr>
              <a:t>, so </a:t>
            </a:r>
            <a:r>
              <a:rPr lang="en-US" sz="1600" dirty="0" err="1">
                <a:effectLst/>
              </a:rPr>
              <a:t>zu</a:t>
            </a:r>
            <a:r>
              <a:rPr lang="en-US" sz="1600" dirty="0">
                <a:effectLst/>
              </a:rPr>
              <a:t> </a:t>
            </a:r>
            <a:r>
              <a:rPr lang="en-US" sz="1600" dirty="0" err="1" smtClean="0">
                <a:effectLst/>
              </a:rPr>
              <a:t>handeln</a:t>
            </a:r>
            <a:r>
              <a:rPr lang="en-US" sz="1600" dirty="0" smtClean="0">
                <a:effectLst/>
              </a:rPr>
              <a:t>, </a:t>
            </a:r>
            <a:r>
              <a:rPr lang="en-US" sz="1600" dirty="0">
                <a:effectLst/>
              </a:rPr>
              <a:t>und </a:t>
            </a:r>
            <a:r>
              <a:rPr lang="en-US" sz="1600" dirty="0" err="1">
                <a:effectLst/>
              </a:rPr>
              <a:t>machen</a:t>
            </a:r>
            <a:r>
              <a:rPr lang="en-US" sz="1600" dirty="0">
                <a:effectLst/>
              </a:rPr>
              <a:t> die </a:t>
            </a:r>
            <a:r>
              <a:rPr lang="en-US" sz="1600" dirty="0" err="1">
                <a:effectLst/>
              </a:rPr>
              <a:t>Unternehmen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dafür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solidFill>
                  <a:srgbClr val="FFFF00"/>
                </a:solidFill>
                <a:effectLst/>
              </a:rPr>
              <a:t>verantwortlich</a:t>
            </a:r>
            <a:r>
              <a:rPr lang="en-US" sz="1600" dirty="0" smtClean="0">
                <a:effectLst/>
              </a:rPr>
              <a:t>.</a:t>
            </a:r>
          </a:p>
          <a:p>
            <a:pPr marL="0" indent="0">
              <a:buNone/>
            </a:pPr>
            <a:endParaRPr lang="en-US" sz="1600" dirty="0">
              <a:effectLst/>
            </a:endParaRPr>
          </a:p>
          <a:p>
            <a:pPr marL="0" indent="0">
              <a:buNone/>
            </a:pPr>
            <a:r>
              <a:rPr lang="en-US" sz="1600" dirty="0" err="1">
                <a:effectLst/>
              </a:rPr>
              <a:t>Unternehmensverantwortung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wird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hier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solidFill>
                  <a:srgbClr val="FFFF00"/>
                </a:solidFill>
                <a:effectLst/>
              </a:rPr>
              <a:t>im</a:t>
            </a:r>
            <a:r>
              <a:rPr lang="en-US" sz="1600" dirty="0">
                <a:solidFill>
                  <a:srgbClr val="FFFF00"/>
                </a:solidFill>
                <a:effectLst/>
              </a:rPr>
              <a:t> </a:t>
            </a:r>
            <a:r>
              <a:rPr lang="en-US" sz="1600" dirty="0" err="1">
                <a:solidFill>
                  <a:srgbClr val="FFFF00"/>
                </a:solidFill>
                <a:effectLst/>
              </a:rPr>
              <a:t>ethischen</a:t>
            </a:r>
            <a:r>
              <a:rPr lang="en-US" sz="1600" dirty="0">
                <a:solidFill>
                  <a:srgbClr val="FFFF00"/>
                </a:solidFill>
                <a:effectLst/>
              </a:rPr>
              <a:t> (</a:t>
            </a:r>
            <a:r>
              <a:rPr lang="en-US" sz="1600" dirty="0" err="1">
                <a:solidFill>
                  <a:srgbClr val="FFFF00"/>
                </a:solidFill>
                <a:effectLst/>
              </a:rPr>
              <a:t>nicht</a:t>
            </a:r>
            <a:r>
              <a:rPr lang="en-US" sz="1600" dirty="0">
                <a:solidFill>
                  <a:srgbClr val="FFFF00"/>
                </a:solidFill>
                <a:effectLst/>
              </a:rPr>
              <a:t> </a:t>
            </a:r>
            <a:r>
              <a:rPr lang="en-US" sz="1600" dirty="0" err="1">
                <a:solidFill>
                  <a:srgbClr val="FFFF00"/>
                </a:solidFill>
                <a:effectLst/>
              </a:rPr>
              <a:t>im</a:t>
            </a:r>
            <a:r>
              <a:rPr lang="en-US" sz="1600" dirty="0">
                <a:solidFill>
                  <a:srgbClr val="FFFF00"/>
                </a:solidFill>
                <a:effectLst/>
              </a:rPr>
              <a:t> </a:t>
            </a:r>
            <a:r>
              <a:rPr lang="en-US" sz="1600" dirty="0" err="1">
                <a:solidFill>
                  <a:srgbClr val="FFFF00"/>
                </a:solidFill>
                <a:effectLst/>
              </a:rPr>
              <a:t>rechtlichen</a:t>
            </a:r>
            <a:r>
              <a:rPr lang="en-US" sz="1600" dirty="0">
                <a:solidFill>
                  <a:srgbClr val="FFFF00"/>
                </a:solidFill>
                <a:effectLst/>
              </a:rPr>
              <a:t>) Sinn </a:t>
            </a:r>
            <a:r>
              <a:rPr lang="en-US" sz="1600" dirty="0" err="1">
                <a:effectLst/>
              </a:rPr>
              <a:t>verstanden</a:t>
            </a:r>
            <a:r>
              <a:rPr lang="en-US" sz="1600" dirty="0">
                <a:effectLst/>
              </a:rPr>
              <a:t>; </a:t>
            </a:r>
            <a:r>
              <a:rPr lang="en-US" sz="1600" dirty="0" err="1">
                <a:effectLst/>
              </a:rPr>
              <a:t>sie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ist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bindend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für</a:t>
            </a:r>
            <a:r>
              <a:rPr lang="en-US" sz="1600" dirty="0">
                <a:effectLst/>
              </a:rPr>
              <a:t> die </a:t>
            </a:r>
            <a:r>
              <a:rPr lang="en-US" sz="1600" dirty="0" err="1">
                <a:effectLst/>
              </a:rPr>
              <a:t>Unternehmen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unabhängig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davon</a:t>
            </a:r>
            <a:r>
              <a:rPr lang="en-US" sz="1600" dirty="0">
                <a:effectLst/>
              </a:rPr>
              <a:t>, was die </a:t>
            </a:r>
            <a:r>
              <a:rPr lang="en-US" sz="1600" dirty="0" err="1">
                <a:effectLst/>
              </a:rPr>
              <a:t>Regierungen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diesbezüglich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tun.</a:t>
            </a:r>
            <a:r>
              <a:rPr lang="en-US" sz="1600" dirty="0">
                <a:effectLst/>
              </a:rPr>
              <a:t> Die UN-</a:t>
            </a:r>
            <a:r>
              <a:rPr lang="en-US" sz="1600" dirty="0" err="1">
                <a:effectLst/>
              </a:rPr>
              <a:t>Leitprinzipien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geben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solidFill>
                  <a:srgbClr val="FFFF00"/>
                </a:solidFill>
                <a:effectLst/>
              </a:rPr>
              <a:t>keine</a:t>
            </a:r>
            <a:r>
              <a:rPr lang="en-US" sz="1600" dirty="0">
                <a:solidFill>
                  <a:srgbClr val="FFFF00"/>
                </a:solidFill>
                <a:effectLst/>
              </a:rPr>
              <a:t> </a:t>
            </a:r>
            <a:r>
              <a:rPr lang="en-US" sz="1600" dirty="0" err="1">
                <a:solidFill>
                  <a:srgbClr val="FFFF00"/>
                </a:solidFill>
                <a:effectLst/>
              </a:rPr>
              <a:t>ethisch-philosophische</a:t>
            </a:r>
            <a:r>
              <a:rPr lang="en-US" sz="1600" dirty="0">
                <a:solidFill>
                  <a:srgbClr val="FFFF00"/>
                </a:solidFill>
                <a:effectLst/>
              </a:rPr>
              <a:t> </a:t>
            </a:r>
            <a:r>
              <a:rPr lang="en-US" sz="1600" dirty="0" err="1">
                <a:solidFill>
                  <a:srgbClr val="FFFF00"/>
                </a:solidFill>
                <a:effectLst/>
              </a:rPr>
              <a:t>Rechtfertigung</a:t>
            </a:r>
            <a:r>
              <a:rPr lang="en-US" sz="1600" dirty="0">
                <a:solidFill>
                  <a:srgbClr val="FFFF00"/>
                </a:solidFill>
                <a:effectLst/>
              </a:rPr>
              <a:t> </a:t>
            </a:r>
            <a:r>
              <a:rPr lang="en-US" sz="1600" dirty="0">
                <a:effectLst/>
              </a:rPr>
              <a:t>der </a:t>
            </a:r>
            <a:r>
              <a:rPr lang="en-US" sz="1600" dirty="0" err="1">
                <a:effectLst/>
              </a:rPr>
              <a:t>Unternehmensverantwortung</a:t>
            </a:r>
            <a:r>
              <a:rPr lang="en-US" sz="1600" dirty="0">
                <a:effectLst/>
              </a:rPr>
              <a:t> (was </a:t>
            </a:r>
            <a:r>
              <a:rPr lang="en-US" sz="1600" dirty="0" err="1">
                <a:effectLst/>
              </a:rPr>
              <a:t>Aufgabe</a:t>
            </a:r>
            <a:r>
              <a:rPr lang="en-US" sz="1600" dirty="0">
                <a:effectLst/>
              </a:rPr>
              <a:t> der </a:t>
            </a:r>
            <a:r>
              <a:rPr lang="en-US" sz="1600" dirty="0" err="1">
                <a:effectLst/>
              </a:rPr>
              <a:t>Wirtschaftsethiker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ist</a:t>
            </a:r>
            <a:r>
              <a:rPr lang="en-US" sz="1600" dirty="0">
                <a:effectLst/>
              </a:rPr>
              <a:t>). </a:t>
            </a:r>
            <a:endParaRPr lang="en-US" sz="1600" dirty="0" smtClean="0">
              <a:effectLst/>
            </a:endParaRPr>
          </a:p>
          <a:p>
            <a:pPr marL="0" indent="0">
              <a:buNone/>
            </a:pPr>
            <a:endParaRPr lang="en-US" sz="1600" dirty="0">
              <a:effectLst/>
            </a:endParaRPr>
          </a:p>
          <a:p>
            <a:pPr marL="0" indent="0">
              <a:buNone/>
            </a:pPr>
            <a:r>
              <a:rPr lang="en-US" sz="1600" dirty="0">
                <a:effectLst/>
              </a:rPr>
              <a:t>Die </a:t>
            </a:r>
            <a:r>
              <a:rPr lang="en-US" sz="1600" dirty="0" err="1">
                <a:solidFill>
                  <a:srgbClr val="FFFF00"/>
                </a:solidFill>
                <a:effectLst/>
              </a:rPr>
              <a:t>rechtliche</a:t>
            </a:r>
            <a:r>
              <a:rPr lang="en-US" sz="1600" dirty="0">
                <a:solidFill>
                  <a:srgbClr val="FFFF00"/>
                </a:solidFill>
                <a:effectLst/>
              </a:rPr>
              <a:t> </a:t>
            </a:r>
            <a:r>
              <a:rPr lang="en-US" sz="1600" dirty="0" err="1">
                <a:solidFill>
                  <a:srgbClr val="FFFF00"/>
                </a:solidFill>
                <a:effectLst/>
              </a:rPr>
              <a:t>Verankerung</a:t>
            </a:r>
            <a:r>
              <a:rPr lang="en-US" sz="1600" dirty="0">
                <a:solidFill>
                  <a:srgbClr val="FFFF00"/>
                </a:solidFill>
                <a:effectLst/>
              </a:rPr>
              <a:t> </a:t>
            </a:r>
            <a:r>
              <a:rPr lang="en-US" sz="1600" dirty="0" err="1">
                <a:effectLst/>
              </a:rPr>
              <a:t>dieser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Unternehmensverantwortung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ist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Aufgabe</a:t>
            </a:r>
            <a:r>
              <a:rPr lang="en-US" sz="1600" dirty="0">
                <a:effectLst/>
              </a:rPr>
              <a:t> der </a:t>
            </a:r>
            <a:r>
              <a:rPr lang="en-US" sz="1600" dirty="0" err="1">
                <a:effectLst/>
              </a:rPr>
              <a:t>Staaten</a:t>
            </a:r>
            <a:r>
              <a:rPr lang="en-US" sz="1600" dirty="0">
                <a:effectLst/>
              </a:rPr>
              <a:t> und </a:t>
            </a:r>
            <a:r>
              <a:rPr lang="en-US" sz="1600" dirty="0" err="1">
                <a:effectLst/>
              </a:rPr>
              <a:t>internationalen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 smtClean="0">
                <a:effectLst/>
              </a:rPr>
              <a:t>Institutionen</a:t>
            </a:r>
            <a:r>
              <a:rPr lang="en-US" sz="1600" dirty="0" smtClean="0">
                <a:effectLst/>
              </a:rPr>
              <a:t>: </a:t>
            </a:r>
            <a:r>
              <a:rPr lang="en-US" sz="1600" dirty="0" err="1" smtClean="0">
                <a:effectLst/>
              </a:rPr>
              <a:t>siehe</a:t>
            </a:r>
            <a:r>
              <a:rPr lang="en-US" sz="1600" dirty="0" smtClean="0">
                <a:effectLst/>
              </a:rPr>
              <a:t> USA, </a:t>
            </a:r>
            <a:r>
              <a:rPr lang="en-US" sz="1600" dirty="0" err="1" smtClean="0">
                <a:effectLst/>
              </a:rPr>
              <a:t>Europäische</a:t>
            </a:r>
            <a:r>
              <a:rPr lang="en-US" sz="1600" dirty="0" smtClean="0">
                <a:effectLst/>
              </a:rPr>
              <a:t> Union, </a:t>
            </a:r>
            <a:r>
              <a:rPr lang="en-US" sz="1600" dirty="0" err="1" smtClean="0">
                <a:effectLst/>
              </a:rPr>
              <a:t>Schweiz</a:t>
            </a:r>
            <a:r>
              <a:rPr lang="en-US" sz="1600" dirty="0">
                <a:effectLst/>
              </a:rPr>
              <a:t>.</a:t>
            </a:r>
            <a:endParaRPr lang="en-US" sz="1600" dirty="0" smtClean="0">
              <a:effectLst/>
            </a:endParaRPr>
          </a:p>
          <a:p>
            <a:pPr marL="0" indent="0">
              <a:buNone/>
            </a:pPr>
            <a:endParaRPr lang="en-US" sz="1600" dirty="0" smtClean="0">
              <a:effectLst/>
            </a:endParaRPr>
          </a:p>
          <a:p>
            <a:pPr marL="0" indent="0">
              <a:buNone/>
            </a:pPr>
            <a:r>
              <a:rPr lang="en-US" sz="1600" dirty="0" err="1" smtClean="0">
                <a:solidFill>
                  <a:srgbClr val="FFFF00"/>
                </a:solidFill>
                <a:effectLst/>
              </a:rPr>
              <a:t>Konzernverantwortungsinitiative</a:t>
            </a:r>
            <a:r>
              <a:rPr lang="en-US" sz="1600" dirty="0" smtClean="0">
                <a:solidFill>
                  <a:srgbClr val="FFFF00"/>
                </a:solidFill>
                <a:effectLst/>
              </a:rPr>
              <a:t>: </a:t>
            </a:r>
            <a:r>
              <a:rPr lang="en-US" sz="1600" dirty="0" err="1" smtClean="0">
                <a:effectLst/>
              </a:rPr>
              <a:t>ein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>
                <a:effectLst/>
              </a:rPr>
              <a:t>wichtiger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Schritt</a:t>
            </a:r>
            <a:r>
              <a:rPr lang="en-US" sz="1600" dirty="0">
                <a:effectLst/>
              </a:rPr>
              <a:t> </a:t>
            </a:r>
            <a:r>
              <a:rPr lang="en-US" sz="1600" dirty="0" err="1" smtClean="0">
                <a:effectLst/>
              </a:rPr>
              <a:t>vorwärts</a:t>
            </a:r>
            <a:r>
              <a:rPr lang="en-US" sz="1600" dirty="0" smtClean="0">
                <a:effectLst/>
              </a:rPr>
              <a:t>.</a:t>
            </a:r>
          </a:p>
          <a:p>
            <a:pPr marL="0" indent="0">
              <a:buNone/>
            </a:pPr>
            <a:endParaRPr lang="en-US" sz="1600" dirty="0">
              <a:effectLst/>
            </a:endParaRPr>
          </a:p>
          <a:p>
            <a:pPr marL="0" indent="0">
              <a:buNone/>
            </a:pPr>
            <a:r>
              <a:rPr lang="en-US" sz="1600" dirty="0" smtClean="0">
                <a:effectLst/>
              </a:rPr>
              <a:t>Die UN-</a:t>
            </a:r>
            <a:r>
              <a:rPr lang="en-US" sz="1600" dirty="0" err="1" smtClean="0">
                <a:effectLst/>
              </a:rPr>
              <a:t>Leitprinzipien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>
                <a:effectLst/>
              </a:rPr>
              <a:t>für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Wirtschaft</a:t>
            </a:r>
            <a:r>
              <a:rPr lang="en-US" sz="1600" dirty="0">
                <a:effectLst/>
              </a:rPr>
              <a:t> und </a:t>
            </a:r>
            <a:r>
              <a:rPr lang="en-US" sz="1600" dirty="0" err="1">
                <a:effectLst/>
              </a:rPr>
              <a:t>Menschenrechte</a:t>
            </a:r>
            <a:r>
              <a:rPr lang="en-US" sz="1600" dirty="0">
                <a:effectLst/>
              </a:rPr>
              <a:t> </a:t>
            </a:r>
            <a:r>
              <a:rPr lang="en-US" sz="1600" dirty="0" err="1" smtClean="0">
                <a:effectLst/>
              </a:rPr>
              <a:t>sind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effectLst/>
              </a:rPr>
              <a:t>auch</a:t>
            </a:r>
            <a:r>
              <a:rPr lang="en-US" sz="16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effectLst/>
              </a:rPr>
              <a:t>bedeutsam</a:t>
            </a:r>
            <a:r>
              <a:rPr lang="en-US" sz="16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effectLst/>
              </a:rPr>
              <a:t>für</a:t>
            </a:r>
            <a:r>
              <a:rPr lang="en-US" sz="16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1600" dirty="0" err="1">
                <a:solidFill>
                  <a:srgbClr val="FFFF00"/>
                </a:solidFill>
                <a:effectLst/>
              </a:rPr>
              <a:t>andere</a:t>
            </a:r>
            <a:r>
              <a:rPr lang="en-US" sz="1600" dirty="0">
                <a:solidFill>
                  <a:srgbClr val="FFFF00"/>
                </a:solidFill>
                <a:effectLst/>
              </a:rPr>
              <a:t> </a:t>
            </a:r>
            <a:r>
              <a:rPr lang="en-US" sz="1600" dirty="0" err="1">
                <a:solidFill>
                  <a:srgbClr val="FFFF00"/>
                </a:solidFill>
                <a:effectLst/>
              </a:rPr>
              <a:t>nichtstaatliche</a:t>
            </a:r>
            <a:r>
              <a:rPr lang="en-US" sz="1600" dirty="0">
                <a:solidFill>
                  <a:srgbClr val="FFFF00"/>
                </a:solidFill>
                <a:effectLst/>
              </a:rPr>
              <a:t> </a:t>
            </a:r>
            <a:r>
              <a:rPr lang="en-US" sz="1600" dirty="0" err="1">
                <a:solidFill>
                  <a:srgbClr val="FFFF00"/>
                </a:solidFill>
                <a:effectLst/>
              </a:rPr>
              <a:t>Akteure</a:t>
            </a:r>
            <a:r>
              <a:rPr lang="en-US" sz="1600" dirty="0">
                <a:effectLst/>
              </a:rPr>
              <a:t>: </a:t>
            </a:r>
            <a:r>
              <a:rPr lang="en-US" sz="1600" dirty="0" err="1">
                <a:effectLst/>
              </a:rPr>
              <a:t>zivilgesellschaftliche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Organisationen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wohltätige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Werke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Bildungsinstitutionen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Kirchen</a:t>
            </a:r>
            <a:r>
              <a:rPr lang="en-US" sz="1600" dirty="0">
                <a:effectLst/>
              </a:rPr>
              <a:t> und </a:t>
            </a:r>
            <a:r>
              <a:rPr lang="en-US" sz="1600" dirty="0" err="1">
                <a:effectLst/>
              </a:rPr>
              <a:t>andere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religiöse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Organisationen</a:t>
            </a:r>
            <a:r>
              <a:rPr lang="en-US" sz="1600" dirty="0" smtClean="0">
                <a:effectLst/>
              </a:rPr>
              <a:t>.</a:t>
            </a:r>
            <a:endParaRPr lang="en-US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8130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err="1" smtClean="0"/>
              <a:t>Mehr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als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ethische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Kosmetik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 err="1" smtClean="0">
                <a:solidFill>
                  <a:srgbClr val="FFFF00"/>
                </a:solidFill>
                <a:effectLst/>
              </a:rPr>
              <a:t>Drei</a:t>
            </a:r>
            <a:r>
              <a:rPr lang="en-US" sz="16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1600" dirty="0" err="1">
                <a:solidFill>
                  <a:srgbClr val="FFFF00"/>
                </a:solidFill>
                <a:effectLst/>
              </a:rPr>
              <a:t>ethische</a:t>
            </a:r>
            <a:r>
              <a:rPr lang="en-US" sz="1600" dirty="0">
                <a:solidFill>
                  <a:srgbClr val="FFFF00"/>
                </a:solidFill>
                <a:effectLst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effectLst/>
              </a:rPr>
              <a:t>Herausforderungen</a:t>
            </a:r>
            <a:r>
              <a:rPr lang="en-US" sz="1600" dirty="0" smtClean="0">
                <a:solidFill>
                  <a:srgbClr val="FFFF00"/>
                </a:solidFill>
                <a:effectLst/>
              </a:rPr>
              <a:t>: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>
                <a:effectLst/>
              </a:rPr>
              <a:t>Armut</a:t>
            </a:r>
            <a:r>
              <a:rPr lang="en-US" sz="1600" dirty="0">
                <a:effectLst/>
              </a:rPr>
              <a:t> und </a:t>
            </a:r>
            <a:r>
              <a:rPr lang="en-US" sz="1600" dirty="0" err="1">
                <a:effectLst/>
              </a:rPr>
              <a:t>Klimawandel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Reichtum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schaffen</a:t>
            </a:r>
            <a:r>
              <a:rPr lang="en-US" sz="1600" dirty="0">
                <a:effectLst/>
              </a:rPr>
              <a:t> in </a:t>
            </a:r>
            <a:r>
              <a:rPr lang="en-US" sz="1600" dirty="0" err="1">
                <a:effectLst/>
              </a:rPr>
              <a:t>einem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umfassenden</a:t>
            </a:r>
            <a:r>
              <a:rPr lang="en-US" sz="1600" dirty="0">
                <a:effectLst/>
              </a:rPr>
              <a:t> Sinn, und </a:t>
            </a:r>
            <a:r>
              <a:rPr lang="en-US" sz="1600" dirty="0" err="1">
                <a:effectLst/>
              </a:rPr>
              <a:t>Wirtschaft</a:t>
            </a:r>
            <a:r>
              <a:rPr lang="en-US" sz="1600" dirty="0">
                <a:effectLst/>
              </a:rPr>
              <a:t> und </a:t>
            </a:r>
            <a:r>
              <a:rPr lang="en-US" sz="1600" dirty="0" err="1">
                <a:effectLst/>
              </a:rPr>
              <a:t>Menschenrechte</a:t>
            </a:r>
            <a:r>
              <a:rPr lang="en-US" sz="1600" dirty="0">
                <a:effectLst/>
              </a:rPr>
              <a:t>. </a:t>
            </a:r>
            <a:endParaRPr lang="en-US" sz="1600" dirty="0" smtClean="0">
              <a:effectLst/>
            </a:endParaRPr>
          </a:p>
          <a:p>
            <a:pPr marL="0" indent="0">
              <a:buNone/>
            </a:pPr>
            <a:r>
              <a:rPr lang="en-US" sz="1600" dirty="0" err="1" smtClean="0">
                <a:solidFill>
                  <a:srgbClr val="FFFF00"/>
                </a:solidFill>
                <a:effectLst/>
              </a:rPr>
              <a:t>Zudem</a:t>
            </a:r>
            <a:r>
              <a:rPr lang="en-US" sz="1600" dirty="0" smtClean="0">
                <a:solidFill>
                  <a:srgbClr val="FFFF00"/>
                </a:solidFill>
                <a:effectLst/>
              </a:rPr>
              <a:t>:</a:t>
            </a:r>
            <a:r>
              <a:rPr lang="en-US" sz="1600" dirty="0" smtClean="0">
                <a:effectLst/>
              </a:rPr>
              <a:t> die </a:t>
            </a:r>
            <a:r>
              <a:rPr lang="en-US" sz="1600" dirty="0" err="1">
                <a:effectLst/>
              </a:rPr>
              <a:t>Stärkung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multilateraler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Handelsbeziehungen</a:t>
            </a:r>
            <a:r>
              <a:rPr lang="en-US" sz="1600" dirty="0">
                <a:effectLst/>
              </a:rPr>
              <a:t>, die </a:t>
            </a:r>
            <a:r>
              <a:rPr lang="en-US" sz="1600" dirty="0" err="1">
                <a:effectLst/>
              </a:rPr>
              <a:t>Reduzierung</a:t>
            </a:r>
            <a:r>
              <a:rPr lang="en-US" sz="1600" dirty="0">
                <a:effectLst/>
              </a:rPr>
              <a:t> extremer </a:t>
            </a:r>
            <a:r>
              <a:rPr lang="en-US" sz="1600" dirty="0" err="1">
                <a:effectLst/>
              </a:rPr>
              <a:t>wirtschaftlicher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Ungleichheiten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internationale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Migrationsprobleme</a:t>
            </a:r>
            <a:r>
              <a:rPr lang="en-US" sz="1600" dirty="0">
                <a:effectLst/>
              </a:rPr>
              <a:t> und </a:t>
            </a:r>
            <a:r>
              <a:rPr lang="en-US" sz="1600" dirty="0" err="1">
                <a:effectLst/>
              </a:rPr>
              <a:t>Digitalisierung</a:t>
            </a:r>
            <a:r>
              <a:rPr lang="en-US" sz="1600" dirty="0" smtClean="0">
                <a:effectLst/>
              </a:rPr>
              <a:t>.</a:t>
            </a:r>
            <a:endParaRPr lang="en-US" sz="800" dirty="0" smtClean="0">
              <a:effectLst/>
            </a:endParaRPr>
          </a:p>
          <a:p>
            <a:pPr marL="0" indent="0">
              <a:buNone/>
            </a:pPr>
            <a:endParaRPr lang="en-US" sz="800" dirty="0">
              <a:effectLst/>
            </a:endParaRPr>
          </a:p>
          <a:p>
            <a:pPr marL="0" indent="0">
              <a:buNone/>
            </a:pPr>
            <a:r>
              <a:rPr lang="en-US" sz="1600" dirty="0">
                <a:effectLst/>
              </a:rPr>
              <a:t>All </a:t>
            </a:r>
            <a:r>
              <a:rPr lang="en-US" sz="1600" dirty="0" err="1">
                <a:effectLst/>
              </a:rPr>
              <a:t>diese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ethischen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Herausforderungen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solidFill>
                  <a:srgbClr val="FFFF00"/>
                </a:solidFill>
                <a:effectLst/>
              </a:rPr>
              <a:t>verlangen</a:t>
            </a:r>
            <a:r>
              <a:rPr lang="en-US" sz="1600" dirty="0">
                <a:solidFill>
                  <a:srgbClr val="FFFF00"/>
                </a:solidFill>
                <a:effectLst/>
              </a:rPr>
              <a:t> </a:t>
            </a:r>
            <a:r>
              <a:rPr lang="en-US" sz="1600" dirty="0" err="1">
                <a:solidFill>
                  <a:srgbClr val="FFFF00"/>
                </a:solidFill>
                <a:effectLst/>
              </a:rPr>
              <a:t>weit</a:t>
            </a:r>
            <a:r>
              <a:rPr lang="en-US" sz="1600" dirty="0">
                <a:solidFill>
                  <a:srgbClr val="FFFF00"/>
                </a:solidFill>
                <a:effectLst/>
              </a:rPr>
              <a:t> </a:t>
            </a:r>
            <a:r>
              <a:rPr lang="en-US" sz="1600" dirty="0" err="1">
                <a:solidFill>
                  <a:srgbClr val="FFFF00"/>
                </a:solidFill>
                <a:effectLst/>
              </a:rPr>
              <a:t>mehr</a:t>
            </a:r>
            <a:r>
              <a:rPr lang="en-US" sz="1600" dirty="0">
                <a:solidFill>
                  <a:srgbClr val="FFFF00"/>
                </a:solidFill>
                <a:effectLst/>
              </a:rPr>
              <a:t> </a:t>
            </a:r>
            <a:r>
              <a:rPr lang="en-US" sz="1600" dirty="0" err="1">
                <a:solidFill>
                  <a:srgbClr val="FFFF00"/>
                </a:solidFill>
                <a:effectLst/>
              </a:rPr>
              <a:t>als</a:t>
            </a:r>
            <a:r>
              <a:rPr lang="en-US" sz="1600" dirty="0">
                <a:solidFill>
                  <a:srgbClr val="FFFF00"/>
                </a:solidFill>
                <a:effectLst/>
              </a:rPr>
              <a:t> “</a:t>
            </a:r>
            <a:r>
              <a:rPr lang="en-US" sz="1600" dirty="0" err="1">
                <a:solidFill>
                  <a:srgbClr val="FFFF00"/>
                </a:solidFill>
                <a:effectLst/>
              </a:rPr>
              <a:t>ethische</a:t>
            </a:r>
            <a:r>
              <a:rPr lang="en-US" sz="1600" dirty="0">
                <a:solidFill>
                  <a:srgbClr val="FFFF00"/>
                </a:solidFill>
                <a:effectLst/>
              </a:rPr>
              <a:t> </a:t>
            </a:r>
            <a:r>
              <a:rPr lang="en-US" sz="1600" dirty="0" err="1">
                <a:solidFill>
                  <a:srgbClr val="FFFF00"/>
                </a:solidFill>
                <a:effectLst/>
              </a:rPr>
              <a:t>Kosmetik</a:t>
            </a:r>
            <a:r>
              <a:rPr lang="en-US" sz="1600" dirty="0" smtClean="0">
                <a:solidFill>
                  <a:srgbClr val="FFFF00"/>
                </a:solidFill>
                <a:effectLst/>
              </a:rPr>
              <a:t>.”</a:t>
            </a:r>
            <a:endParaRPr lang="en-US" sz="800" dirty="0" smtClean="0">
              <a:solidFill>
                <a:srgbClr val="FFFF00"/>
              </a:solidFill>
              <a:effectLst/>
            </a:endParaRPr>
          </a:p>
          <a:p>
            <a:pPr marL="0" indent="0">
              <a:buNone/>
            </a:pPr>
            <a:endParaRPr lang="en-US" sz="800" dirty="0">
              <a:effectLst/>
            </a:endParaRPr>
          </a:p>
          <a:p>
            <a:pPr marL="0" indent="0">
              <a:buNone/>
            </a:pPr>
            <a:r>
              <a:rPr lang="en-US" sz="1600" dirty="0" err="1" smtClean="0">
                <a:effectLst/>
              </a:rPr>
              <a:t>Diese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 smtClean="0">
                <a:effectLst/>
              </a:rPr>
              <a:t>Probleme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 smtClean="0">
                <a:effectLst/>
              </a:rPr>
              <a:t>müssen</a:t>
            </a:r>
            <a:r>
              <a:rPr lang="en-US" sz="1600" dirty="0" smtClean="0">
                <a:effectLst/>
              </a:rPr>
              <a:t> in </a:t>
            </a:r>
            <a:r>
              <a:rPr lang="en-US" sz="1600" dirty="0" err="1" smtClean="0">
                <a:effectLst/>
              </a:rPr>
              <a:t>ihrer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 smtClean="0">
                <a:effectLst/>
              </a:rPr>
              <a:t>Komplexität</a:t>
            </a:r>
            <a:r>
              <a:rPr lang="en-US" sz="1600" dirty="0" smtClean="0">
                <a:effectLst/>
              </a:rPr>
              <a:t> und </a:t>
            </a:r>
            <a:r>
              <a:rPr lang="en-US" sz="1600" dirty="0" err="1" smtClean="0">
                <a:effectLst/>
              </a:rPr>
              <a:t>Differenziertheit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 smtClean="0">
                <a:effectLst/>
              </a:rPr>
              <a:t>angepackt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 smtClean="0">
                <a:effectLst/>
              </a:rPr>
              <a:t>werden</a:t>
            </a:r>
            <a:r>
              <a:rPr lang="en-US" sz="1600" dirty="0" smtClean="0">
                <a:effectLst/>
              </a:rPr>
              <a:t>. Die </a:t>
            </a:r>
            <a:r>
              <a:rPr lang="en-US" sz="1600" dirty="0" err="1" smtClean="0">
                <a:solidFill>
                  <a:srgbClr val="FFFF00"/>
                </a:solidFill>
                <a:effectLst/>
              </a:rPr>
              <a:t>Drei-Ebenen</a:t>
            </a:r>
            <a:r>
              <a:rPr lang="en-US" sz="16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effectLst/>
              </a:rPr>
              <a:t>Konzeption</a:t>
            </a:r>
            <a:r>
              <a:rPr lang="en-US" sz="1600" dirty="0" smtClean="0">
                <a:solidFill>
                  <a:srgbClr val="FFFF00"/>
                </a:solidFill>
                <a:effectLst/>
              </a:rPr>
              <a:t> der </a:t>
            </a:r>
            <a:r>
              <a:rPr lang="en-US" sz="1600" dirty="0" err="1" smtClean="0">
                <a:solidFill>
                  <a:srgbClr val="FFFF00"/>
                </a:solidFill>
                <a:effectLst/>
              </a:rPr>
              <a:t>Wirtschaftsethik</a:t>
            </a:r>
            <a:r>
              <a:rPr lang="en-US" sz="16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1600" dirty="0" err="1" smtClean="0">
                <a:effectLst/>
              </a:rPr>
              <a:t>hilft</a:t>
            </a:r>
            <a:r>
              <a:rPr lang="en-US" sz="1600" dirty="0" smtClean="0">
                <a:effectLst/>
              </a:rPr>
              <a:t>, die </a:t>
            </a:r>
            <a:r>
              <a:rPr lang="en-US" sz="1600" dirty="0" err="1" smtClean="0">
                <a:effectLst/>
              </a:rPr>
              <a:t>ethische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 smtClean="0">
                <a:effectLst/>
              </a:rPr>
              <a:t>Kosmetik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 smtClean="0">
                <a:effectLst/>
              </a:rPr>
              <a:t>zu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 smtClean="0">
                <a:effectLst/>
              </a:rPr>
              <a:t>vermeiden</a:t>
            </a:r>
            <a:r>
              <a:rPr lang="en-US" sz="1600" dirty="0" smtClean="0">
                <a:effectLst/>
              </a:rPr>
              <a:t> und </a:t>
            </a:r>
            <a:r>
              <a:rPr lang="en-US" sz="1600" dirty="0" err="1" smtClean="0">
                <a:effectLst/>
              </a:rPr>
              <a:t>alle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 smtClean="0">
                <a:effectLst/>
              </a:rPr>
              <a:t>drei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 smtClean="0">
                <a:effectLst/>
              </a:rPr>
              <a:t>Handlungsebenen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 smtClean="0">
                <a:effectLst/>
              </a:rPr>
              <a:t>ernst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 smtClean="0">
                <a:effectLst/>
              </a:rPr>
              <a:t>zu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 smtClean="0">
                <a:effectLst/>
              </a:rPr>
              <a:t>nehmen</a:t>
            </a:r>
            <a:r>
              <a:rPr lang="en-US" sz="1600" dirty="0" smtClean="0">
                <a:effectLst/>
              </a:rPr>
              <a:t>: die </a:t>
            </a:r>
            <a:r>
              <a:rPr lang="en-US" sz="1600" dirty="0" err="1">
                <a:effectLst/>
              </a:rPr>
              <a:t>Mikro-Ebene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oder</a:t>
            </a:r>
            <a:r>
              <a:rPr lang="en-US" sz="1600" dirty="0">
                <a:effectLst/>
              </a:rPr>
              <a:t> das </a:t>
            </a:r>
            <a:r>
              <a:rPr lang="en-US" sz="1600" dirty="0" err="1">
                <a:effectLst/>
              </a:rPr>
              <a:t>Handeln</a:t>
            </a:r>
            <a:r>
              <a:rPr lang="en-US" sz="1600" dirty="0">
                <a:effectLst/>
              </a:rPr>
              <a:t> von </a:t>
            </a:r>
            <a:r>
              <a:rPr lang="en-US" sz="1600" dirty="0" err="1">
                <a:effectLst/>
              </a:rPr>
              <a:t>einzelnen</a:t>
            </a:r>
            <a:r>
              <a:rPr lang="en-US" sz="1600" dirty="0">
                <a:effectLst/>
              </a:rPr>
              <a:t> Menschen, die </a:t>
            </a:r>
            <a:r>
              <a:rPr lang="en-US" sz="1600" dirty="0" err="1">
                <a:effectLst/>
              </a:rPr>
              <a:t>Meso-Ebene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oder</a:t>
            </a:r>
            <a:r>
              <a:rPr lang="en-US" sz="1600" dirty="0">
                <a:effectLst/>
              </a:rPr>
              <a:t> das </a:t>
            </a:r>
            <a:r>
              <a:rPr lang="en-US" sz="1600" dirty="0" err="1">
                <a:effectLst/>
              </a:rPr>
              <a:t>Agieren</a:t>
            </a:r>
            <a:r>
              <a:rPr lang="en-US" sz="1600" dirty="0">
                <a:effectLst/>
              </a:rPr>
              <a:t> von </a:t>
            </a:r>
            <a:r>
              <a:rPr lang="en-US" sz="1600" dirty="0" err="1">
                <a:effectLst/>
              </a:rPr>
              <a:t>Organisationen</a:t>
            </a:r>
            <a:r>
              <a:rPr lang="en-US" sz="1600" dirty="0">
                <a:effectLst/>
              </a:rPr>
              <a:t> und die </a:t>
            </a:r>
            <a:r>
              <a:rPr lang="en-US" sz="1600" dirty="0" err="1" smtClean="0">
                <a:effectLst/>
              </a:rPr>
              <a:t>Makro</a:t>
            </a:r>
            <a:r>
              <a:rPr lang="en-US" sz="1600" dirty="0" smtClean="0">
                <a:effectLst/>
              </a:rPr>
              <a:t>- </a:t>
            </a:r>
            <a:r>
              <a:rPr lang="en-US" sz="1600" dirty="0" err="1" smtClean="0">
                <a:effectLst/>
              </a:rPr>
              <a:t>oder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>
                <a:effectLst/>
              </a:rPr>
              <a:t>systemische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Ebene</a:t>
            </a:r>
            <a:r>
              <a:rPr lang="en-US" sz="1600" dirty="0">
                <a:effectLst/>
              </a:rPr>
              <a:t>, wo die </a:t>
            </a:r>
            <a:r>
              <a:rPr lang="en-US" sz="1600" dirty="0" err="1">
                <a:effectLst/>
              </a:rPr>
              <a:t>Regeln</a:t>
            </a:r>
            <a:r>
              <a:rPr lang="en-US" sz="1600" dirty="0">
                <a:effectLst/>
              </a:rPr>
              <a:t> des </a:t>
            </a:r>
            <a:r>
              <a:rPr lang="en-US" sz="1600" dirty="0" err="1">
                <a:effectLst/>
              </a:rPr>
              <a:t>Handelns</a:t>
            </a:r>
            <a:r>
              <a:rPr lang="en-US" sz="1600" dirty="0">
                <a:effectLst/>
              </a:rPr>
              <a:t> und </a:t>
            </a:r>
            <a:r>
              <a:rPr lang="en-US" sz="1600" dirty="0" err="1">
                <a:effectLst/>
              </a:rPr>
              <a:t>Agierens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festgelegt</a:t>
            </a:r>
            <a:r>
              <a:rPr lang="en-US" sz="1600" dirty="0">
                <a:effectLst/>
              </a:rPr>
              <a:t> und </a:t>
            </a:r>
            <a:r>
              <a:rPr lang="en-US" sz="1600" dirty="0" err="1" smtClean="0">
                <a:effectLst/>
              </a:rPr>
              <a:t>durchgesetzt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>
                <a:effectLst/>
              </a:rPr>
              <a:t>werden</a:t>
            </a:r>
            <a:r>
              <a:rPr lang="en-US" sz="1600" dirty="0" smtClean="0">
                <a:effectLst/>
              </a:rPr>
              <a:t>. </a:t>
            </a:r>
            <a:endParaRPr lang="en-US" sz="800" dirty="0" smtClean="0">
              <a:effectLst/>
            </a:endParaRPr>
          </a:p>
          <a:p>
            <a:pPr marL="0" indent="0">
              <a:buNone/>
            </a:pPr>
            <a:endParaRPr lang="en-US" sz="800" dirty="0">
              <a:effectLst/>
            </a:endParaRPr>
          </a:p>
          <a:p>
            <a:pPr marL="0" indent="0">
              <a:buNone/>
            </a:pPr>
            <a:r>
              <a:rPr lang="en-US" sz="1600" dirty="0" err="1">
                <a:effectLst/>
              </a:rPr>
              <a:t>Neben</a:t>
            </a:r>
            <a:r>
              <a:rPr lang="en-US" sz="1600" dirty="0">
                <a:effectLst/>
              </a:rPr>
              <a:t> der </a:t>
            </a:r>
            <a:r>
              <a:rPr lang="en-US" sz="1600" dirty="0" err="1">
                <a:effectLst/>
              </a:rPr>
              <a:t>ethischen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Kosmetik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gibt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es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auch</a:t>
            </a:r>
            <a:r>
              <a:rPr lang="en-US" sz="1600" dirty="0">
                <a:effectLst/>
              </a:rPr>
              <a:t> </a:t>
            </a:r>
            <a:r>
              <a:rPr lang="en-US" sz="1600" dirty="0">
                <a:solidFill>
                  <a:srgbClr val="FFFF00"/>
                </a:solidFill>
                <a:effectLst/>
              </a:rPr>
              <a:t>das </a:t>
            </a:r>
            <a:r>
              <a:rPr lang="en-US" sz="1600" dirty="0" err="1">
                <a:solidFill>
                  <a:srgbClr val="FFFF00"/>
                </a:solidFill>
                <a:effectLst/>
              </a:rPr>
              <a:t>ethische</a:t>
            </a:r>
            <a:r>
              <a:rPr lang="en-US" sz="1600" dirty="0">
                <a:solidFill>
                  <a:srgbClr val="FFFF00"/>
                </a:solidFill>
                <a:effectLst/>
              </a:rPr>
              <a:t> </a:t>
            </a:r>
            <a:r>
              <a:rPr lang="en-US" sz="1600" dirty="0" err="1">
                <a:solidFill>
                  <a:srgbClr val="FFFF00"/>
                </a:solidFill>
                <a:effectLst/>
              </a:rPr>
              <a:t>Lippenbekenntnis</a:t>
            </a:r>
            <a:r>
              <a:rPr lang="en-US" sz="1600" dirty="0">
                <a:solidFill>
                  <a:srgbClr val="FFFF00"/>
                </a:solidFill>
                <a:effectLst/>
              </a:rPr>
              <a:t>: </a:t>
            </a:r>
            <a:r>
              <a:rPr lang="en-US" sz="1600" dirty="0" err="1">
                <a:effectLst/>
              </a:rPr>
              <a:t>Ethische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Prinzipien</a:t>
            </a:r>
            <a:r>
              <a:rPr lang="en-US" sz="1600" dirty="0">
                <a:effectLst/>
              </a:rPr>
              <a:t> (</a:t>
            </a:r>
            <a:r>
              <a:rPr lang="en-US" sz="1600" dirty="0" err="1">
                <a:effectLst/>
              </a:rPr>
              <a:t>zum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Beispiel</a:t>
            </a:r>
            <a:r>
              <a:rPr lang="en-US" sz="1600" dirty="0">
                <a:effectLst/>
              </a:rPr>
              <a:t> von </a:t>
            </a:r>
            <a:r>
              <a:rPr lang="en-US" sz="1600" dirty="0" err="1">
                <a:effectLst/>
              </a:rPr>
              <a:t>Menschenwürde</a:t>
            </a:r>
            <a:r>
              <a:rPr lang="en-US" sz="1600" dirty="0">
                <a:effectLst/>
              </a:rPr>
              <a:t> und </a:t>
            </a:r>
            <a:r>
              <a:rPr lang="en-US" sz="1600" dirty="0" err="1">
                <a:effectLst/>
              </a:rPr>
              <a:t>Menschenrechten</a:t>
            </a:r>
            <a:r>
              <a:rPr lang="en-US" sz="1600" dirty="0">
                <a:effectLst/>
              </a:rPr>
              <a:t>) </a:t>
            </a:r>
            <a:r>
              <a:rPr lang="en-US" sz="1600" dirty="0" err="1">
                <a:effectLst/>
              </a:rPr>
              <a:t>werden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für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andere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gepredigt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aber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nicht</a:t>
            </a:r>
            <a:r>
              <a:rPr lang="en-US" sz="1600" dirty="0">
                <a:effectLst/>
              </a:rPr>
              <a:t> auf </a:t>
            </a:r>
            <a:r>
              <a:rPr lang="en-US" sz="1600" dirty="0" err="1">
                <a:effectLst/>
              </a:rPr>
              <a:t>sich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selbst</a:t>
            </a:r>
            <a:r>
              <a:rPr lang="en-US" sz="1600" dirty="0">
                <a:effectLst/>
              </a:rPr>
              <a:t> und die </a:t>
            </a:r>
            <a:r>
              <a:rPr lang="en-US" sz="1600" dirty="0" err="1">
                <a:effectLst/>
              </a:rPr>
              <a:t>eigene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Organisation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oder</a:t>
            </a:r>
            <a:r>
              <a:rPr lang="en-US" sz="1600" dirty="0">
                <a:effectLst/>
              </a:rPr>
              <a:t> das </a:t>
            </a:r>
            <a:r>
              <a:rPr lang="en-US" sz="1600" dirty="0" err="1">
                <a:effectLst/>
              </a:rPr>
              <a:t>eigene</a:t>
            </a:r>
            <a:r>
              <a:rPr lang="en-US" sz="1600" dirty="0">
                <a:effectLst/>
              </a:rPr>
              <a:t> Land </a:t>
            </a:r>
            <a:r>
              <a:rPr lang="en-US" sz="1600" dirty="0" err="1">
                <a:effectLst/>
              </a:rPr>
              <a:t>angewandt</a:t>
            </a:r>
            <a:r>
              <a:rPr lang="en-US" sz="1600" dirty="0">
                <a:effectLst/>
              </a:rPr>
              <a:t>. </a:t>
            </a:r>
          </a:p>
          <a:p>
            <a:pPr marL="0" indent="0">
              <a:buNone/>
            </a:pPr>
            <a:endParaRPr lang="en-US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730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r>
              <a:rPr lang="en-US" sz="2400" b="1" dirty="0" err="1" smtClean="0"/>
              <a:t>Auftrag</a:t>
            </a:r>
            <a:r>
              <a:rPr lang="en-US" sz="2400" b="1" dirty="0" smtClean="0"/>
              <a:t> der Justitia et </a:t>
            </a:r>
            <a:r>
              <a:rPr lang="en-US" sz="2400" b="1" dirty="0" err="1" smtClean="0"/>
              <a:t>Pax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Schweiz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1"/>
            <a:ext cx="8229600" cy="2285999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err="1" smtClean="0">
                <a:effectLst/>
              </a:rPr>
              <a:t>Keine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 smtClean="0">
                <a:effectLst/>
              </a:rPr>
              <a:t>ethische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>
                <a:effectLst/>
              </a:rPr>
              <a:t>Kosmetik</a:t>
            </a:r>
            <a:r>
              <a:rPr lang="en-US" sz="1600" dirty="0">
                <a:effectLst/>
              </a:rPr>
              <a:t> und </a:t>
            </a:r>
            <a:r>
              <a:rPr lang="en-US" sz="1600" dirty="0" err="1" smtClean="0">
                <a:effectLst/>
              </a:rPr>
              <a:t>kein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 smtClean="0">
                <a:effectLst/>
              </a:rPr>
              <a:t>ethisches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 smtClean="0">
                <a:effectLst/>
              </a:rPr>
              <a:t>Lippenbekenntnis</a:t>
            </a:r>
            <a:r>
              <a:rPr lang="en-US" sz="1600" dirty="0" smtClean="0">
                <a:effectLst/>
              </a:rPr>
              <a:t>.</a:t>
            </a:r>
          </a:p>
          <a:p>
            <a:pPr marL="0" indent="0">
              <a:buNone/>
            </a:pPr>
            <a:endParaRPr lang="en-US" sz="1600" dirty="0">
              <a:effectLst/>
            </a:endParaRPr>
          </a:p>
          <a:p>
            <a:pPr marL="0" indent="0">
              <a:buNone/>
            </a:pPr>
            <a:r>
              <a:rPr lang="en-US" sz="1600" dirty="0" smtClean="0">
                <a:effectLst/>
              </a:rPr>
              <a:t>Die </a:t>
            </a:r>
            <a:r>
              <a:rPr lang="en-US" sz="1600" dirty="0" err="1">
                <a:effectLst/>
              </a:rPr>
              <a:t>Botschaft</a:t>
            </a:r>
            <a:r>
              <a:rPr lang="en-US" sz="1600" dirty="0">
                <a:effectLst/>
              </a:rPr>
              <a:t> von </a:t>
            </a:r>
            <a:r>
              <a:rPr lang="en-US" sz="1600" i="1" dirty="0" err="1">
                <a:effectLst/>
              </a:rPr>
              <a:t>Gaudium</a:t>
            </a:r>
            <a:r>
              <a:rPr lang="en-US" sz="1600" i="1" dirty="0">
                <a:effectLst/>
              </a:rPr>
              <a:t> et </a:t>
            </a:r>
            <a:r>
              <a:rPr lang="en-US" sz="1600" i="1" dirty="0" err="1">
                <a:effectLst/>
              </a:rPr>
              <a:t>Spes</a:t>
            </a:r>
            <a:r>
              <a:rPr lang="en-US" sz="1600" dirty="0">
                <a:effectLst/>
              </a:rPr>
              <a:t> auf die </a:t>
            </a:r>
            <a:r>
              <a:rPr lang="en-US" sz="1600" dirty="0" err="1">
                <a:effectLst/>
              </a:rPr>
              <a:t>Schweiz</a:t>
            </a:r>
            <a:r>
              <a:rPr lang="en-US" sz="1600" dirty="0">
                <a:effectLst/>
              </a:rPr>
              <a:t> und </a:t>
            </a:r>
            <a:r>
              <a:rPr lang="en-US" sz="1600" dirty="0" err="1" smtClean="0">
                <a:effectLst/>
              </a:rPr>
              <a:t>dringende</a:t>
            </a:r>
            <a:r>
              <a:rPr lang="en-US" sz="1600" dirty="0">
                <a:effectLst/>
              </a:rPr>
              <a:t> </a:t>
            </a:r>
            <a:r>
              <a:rPr lang="en-US" sz="1600" dirty="0" err="1" smtClean="0">
                <a:effectLst/>
              </a:rPr>
              <a:t>gesellschaftspolitische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>
                <a:effectLst/>
              </a:rPr>
              <a:t>Fragen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 smtClean="0">
                <a:effectLst/>
              </a:rPr>
              <a:t>anzuwenden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 smtClean="0">
                <a:effectLst/>
              </a:rPr>
              <a:t>ist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effectLst/>
              </a:rPr>
              <a:t>ein</a:t>
            </a:r>
            <a:r>
              <a:rPr lang="en-US" sz="16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effectLst/>
              </a:rPr>
              <a:t>anspruchsvoller</a:t>
            </a:r>
            <a:r>
              <a:rPr lang="en-US" sz="16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1600" dirty="0">
                <a:solidFill>
                  <a:srgbClr val="FFFF00"/>
                </a:solidFill>
                <a:effectLst/>
              </a:rPr>
              <a:t>und </a:t>
            </a:r>
            <a:r>
              <a:rPr lang="en-US" sz="1600" dirty="0" err="1">
                <a:solidFill>
                  <a:srgbClr val="FFFF00"/>
                </a:solidFill>
                <a:effectLst/>
              </a:rPr>
              <a:t>schwieriger</a:t>
            </a:r>
            <a:r>
              <a:rPr lang="en-US" sz="1600" dirty="0">
                <a:solidFill>
                  <a:srgbClr val="FFFF00"/>
                </a:solidFill>
                <a:effectLst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effectLst/>
              </a:rPr>
              <a:t>Auftrag</a:t>
            </a:r>
            <a:r>
              <a:rPr lang="en-US" sz="1600" dirty="0">
                <a:effectLst/>
              </a:rPr>
              <a:t>.</a:t>
            </a:r>
            <a:r>
              <a:rPr lang="en-US" sz="1600" dirty="0" smtClean="0">
                <a:effectLst/>
              </a:rPr>
              <a:t> </a:t>
            </a:r>
            <a:endParaRPr lang="en-US" sz="1600" dirty="0" smtClean="0">
              <a:effectLst/>
            </a:endParaRPr>
          </a:p>
          <a:p>
            <a:pPr marL="0" indent="0">
              <a:buNone/>
            </a:pPr>
            <a:endParaRPr lang="en-US" sz="1600" dirty="0" smtClean="0">
              <a:effectLst/>
            </a:endParaRPr>
          </a:p>
          <a:p>
            <a:pPr marL="0" indent="0">
              <a:buNone/>
            </a:pPr>
            <a:r>
              <a:rPr lang="en-US" sz="1600" dirty="0" err="1" smtClean="0">
                <a:effectLst/>
              </a:rPr>
              <a:t>Zur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 smtClean="0">
                <a:effectLst/>
              </a:rPr>
              <a:t>Orientierung</a:t>
            </a:r>
            <a:r>
              <a:rPr lang="en-US" sz="1600" dirty="0">
                <a:effectLst/>
              </a:rPr>
              <a:t> in der </a:t>
            </a:r>
            <a:r>
              <a:rPr lang="en-US" sz="1600" dirty="0" err="1" smtClean="0">
                <a:effectLst/>
              </a:rPr>
              <a:t>gesellschaftlichen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 smtClean="0">
                <a:effectLst/>
              </a:rPr>
              <a:t>Landschaft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 smtClean="0">
                <a:effectLst/>
              </a:rPr>
              <a:t>genügt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 smtClean="0">
                <a:effectLst/>
              </a:rPr>
              <a:t>es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 smtClean="0">
                <a:effectLst/>
              </a:rPr>
              <a:t>nicht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einen</a:t>
            </a:r>
            <a:r>
              <a:rPr lang="en-US" sz="1600" dirty="0">
                <a:effectLst/>
              </a:rPr>
              <a:t> </a:t>
            </a:r>
            <a:r>
              <a:rPr lang="en-US" sz="1600" i="1" dirty="0">
                <a:solidFill>
                  <a:srgbClr val="FFFF00"/>
                </a:solidFill>
                <a:effectLst/>
              </a:rPr>
              <a:t>“</a:t>
            </a:r>
            <a:r>
              <a:rPr lang="en-US" sz="1600" i="1" dirty="0" err="1">
                <a:solidFill>
                  <a:srgbClr val="FFFF00"/>
                </a:solidFill>
                <a:effectLst/>
              </a:rPr>
              <a:t>ethischen</a:t>
            </a:r>
            <a:r>
              <a:rPr lang="en-US" sz="1600" i="1" dirty="0">
                <a:solidFill>
                  <a:srgbClr val="FFFF00"/>
                </a:solidFill>
                <a:effectLst/>
              </a:rPr>
              <a:t> </a:t>
            </a:r>
            <a:r>
              <a:rPr lang="en-US" sz="1600" i="1" dirty="0" err="1">
                <a:solidFill>
                  <a:srgbClr val="FFFF00"/>
                </a:solidFill>
                <a:effectLst/>
              </a:rPr>
              <a:t>Kompass</a:t>
            </a:r>
            <a:r>
              <a:rPr lang="en-US" sz="1600" i="1" dirty="0">
                <a:solidFill>
                  <a:srgbClr val="FFFF00"/>
                </a:solidFill>
                <a:effectLst/>
              </a:rPr>
              <a:t>”</a:t>
            </a:r>
            <a:r>
              <a:rPr lang="en-US" sz="1600" dirty="0">
                <a:solidFill>
                  <a:srgbClr val="FFFF00"/>
                </a:solidFill>
                <a:effectLst/>
              </a:rPr>
              <a:t> </a:t>
            </a:r>
            <a:r>
              <a:rPr lang="en-US" sz="1600" dirty="0" err="1">
                <a:effectLst/>
              </a:rPr>
              <a:t>zu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haben</a:t>
            </a:r>
            <a:r>
              <a:rPr lang="en-US" sz="1600" dirty="0">
                <a:effectLst/>
              </a:rPr>
              <a:t>; man </a:t>
            </a:r>
            <a:r>
              <a:rPr lang="en-US" sz="1600" dirty="0" err="1">
                <a:effectLst/>
              </a:rPr>
              <a:t>braucht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auch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eine</a:t>
            </a:r>
            <a:r>
              <a:rPr lang="en-US" sz="1600" dirty="0">
                <a:effectLst/>
              </a:rPr>
              <a:t> </a:t>
            </a:r>
            <a:r>
              <a:rPr lang="en-US" sz="1600" i="1" dirty="0">
                <a:solidFill>
                  <a:srgbClr val="FFFF00"/>
                </a:solidFill>
                <a:effectLst/>
              </a:rPr>
              <a:t>“</a:t>
            </a:r>
            <a:r>
              <a:rPr lang="en-US" sz="1600" i="1" dirty="0" err="1">
                <a:solidFill>
                  <a:srgbClr val="FFFF00"/>
                </a:solidFill>
                <a:effectLst/>
              </a:rPr>
              <a:t>differenzierte</a:t>
            </a:r>
            <a:r>
              <a:rPr lang="en-US" sz="1600" i="1" dirty="0">
                <a:solidFill>
                  <a:srgbClr val="FFFF00"/>
                </a:solidFill>
                <a:effectLst/>
              </a:rPr>
              <a:t> </a:t>
            </a:r>
            <a:r>
              <a:rPr lang="en-US" sz="1600" i="1" dirty="0" err="1" smtClean="0">
                <a:solidFill>
                  <a:srgbClr val="FFFF00"/>
                </a:solidFill>
                <a:effectLst/>
              </a:rPr>
              <a:t>Karte</a:t>
            </a:r>
            <a:r>
              <a:rPr lang="en-US" sz="1600" i="1" dirty="0">
                <a:solidFill>
                  <a:srgbClr val="FFFF00"/>
                </a:solidFill>
                <a:effectLst/>
              </a:rPr>
              <a:t>.</a:t>
            </a:r>
            <a:r>
              <a:rPr lang="en-US" sz="1600" i="1" dirty="0" smtClean="0">
                <a:solidFill>
                  <a:srgbClr val="FFFF00"/>
                </a:solidFill>
                <a:effectLst/>
              </a:rPr>
              <a:t>”</a:t>
            </a:r>
            <a:r>
              <a:rPr lang="en-US" sz="1600" dirty="0" smtClean="0">
                <a:effectLst/>
              </a:rPr>
              <a:t> </a:t>
            </a:r>
          </a:p>
          <a:p>
            <a:pPr marL="0" indent="0">
              <a:buNone/>
            </a:pPr>
            <a:endParaRPr lang="en-US" sz="1600" dirty="0">
              <a:effectLst/>
            </a:endParaRPr>
          </a:p>
          <a:p>
            <a:pPr marL="0" indent="0">
              <a:buNone/>
            </a:pPr>
            <a:endParaRPr lang="en-US" sz="1600" dirty="0">
              <a:effectLst/>
            </a:endParaRP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976577"/>
            <a:ext cx="4558553" cy="2703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937" y="3657600"/>
            <a:ext cx="2219325" cy="2219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4267200"/>
            <a:ext cx="27943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Sowohl</a:t>
            </a:r>
            <a:r>
              <a:rPr lang="en-US" sz="1600" dirty="0" smtClean="0"/>
              <a:t> </a:t>
            </a:r>
            <a:r>
              <a:rPr lang="en-US" sz="1600" dirty="0" err="1" smtClean="0"/>
              <a:t>Kompass</a:t>
            </a:r>
            <a:r>
              <a:rPr lang="en-US" sz="1600" dirty="0" smtClean="0"/>
              <a:t> </a:t>
            </a:r>
            <a:r>
              <a:rPr lang="en-US" sz="1600" dirty="0" err="1" smtClean="0"/>
              <a:t>wie</a:t>
            </a:r>
            <a:r>
              <a:rPr lang="en-US" sz="1600" dirty="0" smtClean="0"/>
              <a:t> </a:t>
            </a:r>
            <a:r>
              <a:rPr lang="en-US" sz="1600" dirty="0" err="1" smtClean="0"/>
              <a:t>Karte</a:t>
            </a:r>
            <a:endParaRPr lang="en-US" sz="1600" dirty="0" smtClean="0"/>
          </a:p>
          <a:p>
            <a:r>
              <a:rPr lang="en-US" sz="1600" dirty="0" err="1" smtClean="0"/>
              <a:t>sind</a:t>
            </a:r>
            <a:r>
              <a:rPr lang="en-US" sz="1600" dirty="0" smtClean="0"/>
              <a:t> </a:t>
            </a:r>
            <a:r>
              <a:rPr lang="en-US" sz="1600" dirty="0" err="1" smtClean="0"/>
              <a:t>notwendig</a:t>
            </a:r>
            <a:r>
              <a:rPr lang="en-US" sz="1600" dirty="0" smtClean="0"/>
              <a:t>. Oder </a:t>
            </a:r>
            <a:r>
              <a:rPr lang="en-US" sz="1600" dirty="0" err="1" smtClean="0"/>
              <a:t>mit</a:t>
            </a:r>
            <a:endParaRPr lang="en-US" sz="1600" dirty="0" smtClean="0"/>
          </a:p>
          <a:p>
            <a:r>
              <a:rPr lang="en-US" sz="1600" dirty="0" smtClean="0"/>
              <a:t>Arthur Rich </a:t>
            </a:r>
            <a:r>
              <a:rPr lang="en-US" sz="1600" dirty="0" err="1" smtClean="0"/>
              <a:t>zu</a:t>
            </a:r>
            <a:r>
              <a:rPr lang="en-US" sz="1600" dirty="0" smtClean="0"/>
              <a:t> </a:t>
            </a:r>
            <a:r>
              <a:rPr lang="en-US" sz="1600" dirty="0" err="1" smtClean="0"/>
              <a:t>sprechen</a:t>
            </a:r>
            <a:r>
              <a:rPr lang="en-US" sz="1600" dirty="0" smtClean="0"/>
              <a:t>,</a:t>
            </a:r>
          </a:p>
          <a:p>
            <a:r>
              <a:rPr lang="en-US" sz="1600" dirty="0" err="1" smtClean="0">
                <a:solidFill>
                  <a:srgbClr val="FFFF00"/>
                </a:solidFill>
              </a:rPr>
              <a:t>Sozialethik</a:t>
            </a:r>
            <a:r>
              <a:rPr lang="en-US" sz="1600" dirty="0" smtClean="0">
                <a:solidFill>
                  <a:srgbClr val="FFFF00"/>
                </a:solidFill>
              </a:rPr>
              <a:t> muss menschen-</a:t>
            </a:r>
          </a:p>
          <a:p>
            <a:r>
              <a:rPr lang="en-US" sz="1600" dirty="0" smtClean="0">
                <a:solidFill>
                  <a:srgbClr val="FFFF00"/>
                </a:solidFill>
              </a:rPr>
              <a:t>und </a:t>
            </a:r>
            <a:r>
              <a:rPr lang="en-US" sz="1600" dirty="0" err="1" smtClean="0">
                <a:solidFill>
                  <a:srgbClr val="FFFF00"/>
                </a:solidFill>
              </a:rPr>
              <a:t>sachgemäss</a:t>
            </a:r>
            <a:r>
              <a:rPr lang="en-US" sz="1600" dirty="0" smtClean="0">
                <a:solidFill>
                  <a:srgbClr val="FFFF00"/>
                </a:solidFill>
              </a:rPr>
              <a:t> sein. 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36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67154" y="5334000"/>
            <a:ext cx="1923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Vielen</a:t>
            </a:r>
            <a:r>
              <a:rPr lang="en-US" sz="2400" b="1" dirty="0" smtClean="0"/>
              <a:t> Dank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67154" y="1524000"/>
            <a:ext cx="70338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Die </a:t>
            </a:r>
            <a:r>
              <a:rPr lang="en-US" sz="2400" b="1" dirty="0" err="1">
                <a:solidFill>
                  <a:srgbClr val="FFFF00"/>
                </a:solidFill>
              </a:rPr>
              <a:t>katholische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Kirche</a:t>
            </a:r>
            <a:r>
              <a:rPr lang="en-US" sz="2400" b="1" dirty="0">
                <a:solidFill>
                  <a:srgbClr val="FFFF00"/>
                </a:solidFill>
              </a:rPr>
              <a:t> der </a:t>
            </a:r>
            <a:r>
              <a:rPr lang="en-US" sz="2400" b="1" dirty="0" err="1">
                <a:solidFill>
                  <a:srgbClr val="FFFF00"/>
                </a:solidFill>
              </a:rPr>
              <a:t>Schweiz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braucht</a:t>
            </a:r>
            <a:r>
              <a:rPr lang="en-US" sz="2400" b="1" dirty="0">
                <a:solidFill>
                  <a:srgbClr val="FFFF00"/>
                </a:solidFill>
              </a:rPr>
              <a:t> die Justitia et </a:t>
            </a:r>
            <a:r>
              <a:rPr lang="en-US" sz="2400" b="1" dirty="0" err="1">
                <a:solidFill>
                  <a:srgbClr val="FFFF00"/>
                </a:solidFill>
              </a:rPr>
              <a:t>Pax</a:t>
            </a:r>
            <a:r>
              <a:rPr lang="en-US" sz="2400" b="1" dirty="0">
                <a:solidFill>
                  <a:srgbClr val="FFFF00"/>
                </a:solidFill>
              </a:rPr>
              <a:t>. 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endParaRPr lang="en-US" sz="2400" b="1" dirty="0" smtClean="0">
              <a:solidFill>
                <a:srgbClr val="FFFF00"/>
              </a:solidFill>
            </a:endParaRPr>
          </a:p>
          <a:p>
            <a:r>
              <a:rPr lang="en-US" sz="2400" b="1" dirty="0" smtClean="0"/>
              <a:t>In </a:t>
            </a:r>
            <a:r>
              <a:rPr lang="en-US" sz="2400" b="1" dirty="0" err="1"/>
              <a:t>schwierigen</a:t>
            </a:r>
            <a:r>
              <a:rPr lang="en-US" sz="2400" b="1" dirty="0"/>
              <a:t> und </a:t>
            </a:r>
            <a:r>
              <a:rPr lang="en-US" sz="2400" b="1" dirty="0" err="1"/>
              <a:t>komplexen</a:t>
            </a:r>
            <a:r>
              <a:rPr lang="en-US" sz="2400" b="1" dirty="0"/>
              <a:t> </a:t>
            </a:r>
            <a:r>
              <a:rPr lang="en-US" sz="2400" b="1" dirty="0" err="1" smtClean="0"/>
              <a:t>gesellschaft</a:t>
            </a:r>
            <a:r>
              <a:rPr lang="en-US" sz="2400" b="1" dirty="0" smtClean="0"/>
              <a:t>-lichen </a:t>
            </a:r>
            <a:r>
              <a:rPr lang="en-US" sz="2400" b="1" dirty="0" err="1"/>
              <a:t>Fragen</a:t>
            </a:r>
            <a:r>
              <a:rPr lang="en-US" sz="2400" b="1" dirty="0"/>
              <a:t> </a:t>
            </a:r>
            <a:r>
              <a:rPr lang="en-US" sz="2400" b="1" dirty="0" err="1"/>
              <a:t>kann</a:t>
            </a:r>
            <a:r>
              <a:rPr lang="en-US" sz="2400" b="1" dirty="0"/>
              <a:t> und </a:t>
            </a:r>
            <a:r>
              <a:rPr lang="en-US" sz="2400" b="1" dirty="0" err="1"/>
              <a:t>soll</a:t>
            </a:r>
            <a:r>
              <a:rPr lang="en-US" sz="2400" b="1" dirty="0"/>
              <a:t> </a:t>
            </a:r>
            <a:r>
              <a:rPr lang="en-US" sz="2400" b="1" dirty="0" smtClean="0"/>
              <a:t>Justitia </a:t>
            </a:r>
            <a:r>
              <a:rPr lang="en-US" sz="2400" b="1" dirty="0"/>
              <a:t>et </a:t>
            </a:r>
            <a:r>
              <a:rPr lang="en-US" sz="2400" b="1" dirty="0" err="1"/>
              <a:t>Pax</a:t>
            </a:r>
            <a:r>
              <a:rPr lang="en-US" sz="2400" b="1" dirty="0"/>
              <a:t> “</a:t>
            </a:r>
            <a:r>
              <a:rPr lang="en-US" sz="2400" b="1" dirty="0" err="1"/>
              <a:t>Kompass</a:t>
            </a:r>
            <a:r>
              <a:rPr lang="en-US" sz="2400" b="1" dirty="0"/>
              <a:t>” und “</a:t>
            </a:r>
            <a:r>
              <a:rPr lang="en-US" sz="2400" b="1" dirty="0" err="1"/>
              <a:t>Karte</a:t>
            </a:r>
            <a:r>
              <a:rPr lang="en-US" sz="2400" b="1" dirty="0"/>
              <a:t>” </a:t>
            </a:r>
            <a:r>
              <a:rPr lang="en-US" sz="2400" b="1" dirty="0" err="1"/>
              <a:t>anbieten</a:t>
            </a:r>
            <a:r>
              <a:rPr lang="en-US" sz="2400" b="1" dirty="0"/>
              <a:t> und “</a:t>
            </a:r>
            <a:r>
              <a:rPr lang="en-US" sz="2400" b="1" dirty="0" err="1"/>
              <a:t>menschengerechte</a:t>
            </a:r>
            <a:r>
              <a:rPr lang="en-US" sz="2400" b="1" dirty="0"/>
              <a:t>” </a:t>
            </a:r>
            <a:r>
              <a:rPr lang="en-US" sz="2400" b="1" dirty="0" smtClean="0"/>
              <a:t>und </a:t>
            </a:r>
            <a:r>
              <a:rPr lang="en-US" sz="2400" b="1" dirty="0"/>
              <a:t>“</a:t>
            </a:r>
            <a:r>
              <a:rPr lang="en-US" sz="2400" b="1" dirty="0" err="1"/>
              <a:t>sachgemässe</a:t>
            </a:r>
            <a:r>
              <a:rPr lang="en-US" sz="2400" b="1" dirty="0"/>
              <a:t>” </a:t>
            </a:r>
            <a:r>
              <a:rPr lang="en-US" sz="2400" b="1" dirty="0" err="1"/>
              <a:t>Orientierung</a:t>
            </a:r>
            <a:r>
              <a:rPr lang="en-US" sz="2400" b="1" dirty="0"/>
              <a:t> </a:t>
            </a:r>
            <a:r>
              <a:rPr lang="en-US" sz="2400" b="1" dirty="0" err="1"/>
              <a:t>leisten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2282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1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>
                <a:effectLst/>
              </a:rPr>
              <a:t>Unternehmen</a:t>
            </a:r>
            <a:r>
              <a:rPr lang="en-US" sz="2000" dirty="0">
                <a:effectLst/>
              </a:rPr>
              <a:t>, die </a:t>
            </a:r>
            <a:r>
              <a:rPr lang="en-US" sz="2000" dirty="0">
                <a:solidFill>
                  <a:srgbClr val="FFFF00"/>
                </a:solidFill>
                <a:effectLst/>
              </a:rPr>
              <a:t>private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Güter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produzieren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sind</a:t>
            </a:r>
            <a:r>
              <a:rPr lang="en-US" sz="2000" dirty="0">
                <a:effectLst/>
              </a:rPr>
              <a:t> auf </a:t>
            </a:r>
            <a:r>
              <a:rPr lang="en-US" sz="2000" dirty="0" err="1">
                <a:solidFill>
                  <a:srgbClr val="FFFF00"/>
                </a:solidFill>
                <a:effectLst/>
              </a:rPr>
              <a:t>öffentliche</a:t>
            </a:r>
            <a:r>
              <a:rPr lang="en-US" sz="2000" dirty="0">
                <a:solidFill>
                  <a:srgbClr val="FFFF00"/>
                </a:solidFill>
                <a:effectLst/>
              </a:rPr>
              <a:t> </a:t>
            </a:r>
            <a:r>
              <a:rPr lang="en-US" sz="2000" dirty="0" err="1">
                <a:effectLst/>
              </a:rPr>
              <a:t>Güter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angewiesen</a:t>
            </a:r>
            <a:r>
              <a:rPr lang="en-US" sz="2000" dirty="0">
                <a:effectLst/>
              </a:rPr>
              <a:t> und </a:t>
            </a:r>
            <a:r>
              <a:rPr lang="en-US" sz="2000" dirty="0" err="1">
                <a:effectLst/>
              </a:rPr>
              <a:t>müssen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deshalb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</a:rPr>
              <a:t>auch</a:t>
            </a:r>
            <a:r>
              <a:rPr lang="en-US" sz="2000" dirty="0">
                <a:solidFill>
                  <a:srgbClr val="FFFF00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</a:rPr>
              <a:t>zur</a:t>
            </a:r>
            <a:r>
              <a:rPr lang="en-US" sz="2000" dirty="0">
                <a:solidFill>
                  <a:srgbClr val="FFFF00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</a:rPr>
              <a:t>Schaffung</a:t>
            </a:r>
            <a:r>
              <a:rPr lang="en-US" sz="2000" dirty="0">
                <a:solidFill>
                  <a:srgbClr val="FFFF00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</a:rPr>
              <a:t>öffentlicher</a:t>
            </a:r>
            <a:r>
              <a:rPr lang="en-US" sz="2000" dirty="0">
                <a:solidFill>
                  <a:srgbClr val="FFFF00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</a:rPr>
              <a:t>Güter</a:t>
            </a:r>
            <a:r>
              <a:rPr lang="en-US" sz="2000" dirty="0">
                <a:solidFill>
                  <a:srgbClr val="FFFF00"/>
                </a:solidFill>
                <a:effectLst/>
              </a:rPr>
              <a:t> </a:t>
            </a:r>
            <a:r>
              <a:rPr lang="en-US" sz="2000" dirty="0" err="1">
                <a:effectLst/>
              </a:rPr>
              <a:t>einen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Beitrag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leisten</a:t>
            </a:r>
            <a:r>
              <a:rPr lang="en-US" sz="2000" dirty="0">
                <a:effectLst/>
              </a:rPr>
              <a:t>, was </a:t>
            </a:r>
            <a:r>
              <a:rPr lang="en-US" sz="2000" dirty="0" err="1">
                <a:effectLst/>
              </a:rPr>
              <a:t>Motivationen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erfordert</a:t>
            </a:r>
            <a:r>
              <a:rPr lang="en-US" sz="2000" dirty="0">
                <a:effectLst/>
              </a:rPr>
              <a:t>, die </a:t>
            </a:r>
            <a:r>
              <a:rPr lang="en-US" sz="2000" dirty="0" err="1">
                <a:solidFill>
                  <a:srgbClr val="FFFF00"/>
                </a:solidFill>
                <a:effectLst/>
              </a:rPr>
              <a:t>über</a:t>
            </a:r>
            <a:r>
              <a:rPr lang="en-US" sz="2000" dirty="0">
                <a:solidFill>
                  <a:srgbClr val="FFFF00"/>
                </a:solidFill>
                <a:effectLst/>
              </a:rPr>
              <a:t> das </a:t>
            </a:r>
            <a:r>
              <a:rPr lang="en-US" sz="2000" dirty="0" err="1">
                <a:solidFill>
                  <a:srgbClr val="FFFF00"/>
                </a:solidFill>
                <a:effectLst/>
              </a:rPr>
              <a:t>Eigeninteresse</a:t>
            </a:r>
            <a:r>
              <a:rPr lang="en-US" sz="2000" dirty="0">
                <a:effectLst/>
              </a:rPr>
              <a:t> der </a:t>
            </a:r>
            <a:r>
              <a:rPr lang="en-US" sz="2000" dirty="0" err="1">
                <a:effectLst/>
              </a:rPr>
              <a:t>Unternehmen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hinausgehen</a:t>
            </a:r>
            <a:r>
              <a:rPr lang="en-US" sz="2000" dirty="0" smtClean="0">
                <a:effectLst/>
              </a:rPr>
              <a:t>.</a:t>
            </a:r>
          </a:p>
          <a:p>
            <a:pPr marL="0" indent="0">
              <a:buNone/>
            </a:pPr>
            <a:endParaRPr lang="en-US" sz="2000" dirty="0">
              <a:effectLst/>
            </a:endParaRPr>
          </a:p>
          <a:p>
            <a:pPr marL="0" indent="0">
              <a:buNone/>
            </a:pPr>
            <a:r>
              <a:rPr lang="en-US" sz="2000" dirty="0" err="1" smtClean="0">
                <a:effectLst/>
              </a:rPr>
              <a:t>Beispiel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aus</a:t>
            </a:r>
            <a:r>
              <a:rPr lang="en-US" sz="2000" dirty="0" smtClean="0">
                <a:effectLst/>
              </a:rPr>
              <a:t> den USA: </a:t>
            </a:r>
          </a:p>
          <a:p>
            <a:pPr marL="0" indent="0">
              <a:buNone/>
            </a:pPr>
            <a:r>
              <a:rPr lang="en-US" sz="2000" dirty="0" err="1" smtClean="0">
                <a:effectLst/>
              </a:rPr>
              <a:t>Infrastrukturinvestitionen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mit</a:t>
            </a:r>
            <a:r>
              <a:rPr lang="en-US" sz="2000" dirty="0" smtClean="0">
                <a:effectLst/>
              </a:rPr>
              <a:t> den </a:t>
            </a:r>
            <a:r>
              <a:rPr lang="en-US" sz="2000" dirty="0" err="1" smtClean="0">
                <a:solidFill>
                  <a:srgbClr val="FFFF00"/>
                </a:solidFill>
                <a:effectLst/>
              </a:rPr>
              <a:t>höchsten</a:t>
            </a:r>
            <a:r>
              <a:rPr lang="en-US" sz="20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2000" dirty="0" err="1" smtClean="0">
                <a:effectLst/>
              </a:rPr>
              <a:t>Erträgen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für</a:t>
            </a:r>
            <a:r>
              <a:rPr lang="en-US" sz="2000" dirty="0" smtClean="0">
                <a:effectLst/>
              </a:rPr>
              <a:t> die </a:t>
            </a:r>
            <a:r>
              <a:rPr lang="en-US" sz="2000" dirty="0" err="1" smtClean="0">
                <a:effectLst/>
              </a:rPr>
              <a:t>Gesellschaft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sind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Strassenverbesserungen</a:t>
            </a:r>
            <a:r>
              <a:rPr lang="en-US" sz="2000" dirty="0" smtClean="0">
                <a:effectLst/>
              </a:rPr>
              <a:t>, die </a:t>
            </a:r>
            <a:r>
              <a:rPr lang="en-US" sz="2000" dirty="0" err="1" smtClean="0">
                <a:effectLst/>
              </a:rPr>
              <a:t>Wiederherstellung</a:t>
            </a:r>
            <a:r>
              <a:rPr lang="en-US" sz="2000" dirty="0" smtClean="0">
                <a:effectLst/>
              </a:rPr>
              <a:t> von 60,000 </a:t>
            </a:r>
            <a:r>
              <a:rPr lang="en-US" sz="2000" dirty="0" err="1" smtClean="0">
                <a:effectLst/>
              </a:rPr>
              <a:t>strukturell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beschädigten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Brücken</a:t>
            </a:r>
            <a:r>
              <a:rPr lang="en-US" sz="2000" dirty="0" smtClean="0">
                <a:effectLst/>
              </a:rPr>
              <a:t>, die </a:t>
            </a:r>
            <a:r>
              <a:rPr lang="en-US" sz="2000" dirty="0" err="1" smtClean="0">
                <a:effectLst/>
              </a:rPr>
              <a:t>Schulreform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oder</a:t>
            </a:r>
            <a:r>
              <a:rPr lang="en-US" sz="2000" dirty="0" smtClean="0">
                <a:effectLst/>
              </a:rPr>
              <a:t> die </a:t>
            </a:r>
            <a:r>
              <a:rPr lang="en-US" sz="2000" dirty="0" err="1" smtClean="0">
                <a:effectLst/>
              </a:rPr>
              <a:t>Modernisierung</a:t>
            </a:r>
            <a:r>
              <a:rPr lang="en-US" sz="2000" dirty="0" smtClean="0">
                <a:effectLst/>
              </a:rPr>
              <a:t> des </a:t>
            </a:r>
            <a:r>
              <a:rPr lang="en-US" sz="2000" dirty="0" err="1" smtClean="0">
                <a:effectLst/>
              </a:rPr>
              <a:t>Luftverkehrs</a:t>
            </a:r>
            <a:r>
              <a:rPr lang="en-US" sz="2000" dirty="0" smtClean="0">
                <a:effectLst/>
              </a:rPr>
              <a:t>. </a:t>
            </a:r>
          </a:p>
          <a:p>
            <a:pPr marL="0" indent="0">
              <a:buNone/>
            </a:pPr>
            <a:endParaRPr lang="en-US" sz="2000" dirty="0" smtClean="0">
              <a:effectLst/>
            </a:endParaRPr>
          </a:p>
          <a:p>
            <a:pPr marL="0" indent="0">
              <a:buNone/>
            </a:pPr>
            <a:r>
              <a:rPr lang="en-US" sz="2000" dirty="0" err="1" smtClean="0">
                <a:effectLst/>
              </a:rPr>
              <a:t>Gemäss</a:t>
            </a:r>
            <a:r>
              <a:rPr lang="en-US" sz="2000" dirty="0" smtClean="0">
                <a:effectLst/>
              </a:rPr>
              <a:t> Larry Summers </a:t>
            </a:r>
            <a:r>
              <a:rPr lang="en-US" sz="2000" dirty="0" err="1">
                <a:solidFill>
                  <a:srgbClr val="FFFF00"/>
                </a:solidFill>
                <a:effectLst/>
              </a:rPr>
              <a:t>schliesst</a:t>
            </a:r>
            <a:r>
              <a:rPr lang="en-US" sz="2000" dirty="0">
                <a:solidFill>
                  <a:srgbClr val="FFFF00"/>
                </a:solidFill>
                <a:effectLst/>
              </a:rPr>
              <a:t> </a:t>
            </a:r>
            <a:r>
              <a:rPr lang="en-US" sz="2000" dirty="0" smtClean="0">
                <a:effectLst/>
              </a:rPr>
              <a:t>Donald Trumps </a:t>
            </a:r>
            <a:r>
              <a:rPr lang="en-US" sz="2000" dirty="0" err="1" smtClean="0">
                <a:effectLst/>
              </a:rPr>
              <a:t>viele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dieser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Infrastrukturprojekte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/>
              </a:rPr>
              <a:t>aus</a:t>
            </a:r>
            <a:r>
              <a:rPr lang="en-US" sz="2000" dirty="0" smtClean="0">
                <a:effectLst/>
              </a:rPr>
              <a:t>, </a:t>
            </a:r>
            <a:r>
              <a:rPr lang="en-US" sz="2000" dirty="0" err="1" smtClean="0">
                <a:effectLst/>
              </a:rPr>
              <a:t>weil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sie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/>
              </a:rPr>
              <a:t>keinen</a:t>
            </a:r>
            <a:r>
              <a:rPr lang="en-US" sz="20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</a:rPr>
              <a:t>kommerziellen</a:t>
            </a:r>
            <a:r>
              <a:rPr lang="en-US" sz="2000" dirty="0">
                <a:solidFill>
                  <a:srgbClr val="FFFF00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</a:rPr>
              <a:t>Gewinn</a:t>
            </a:r>
            <a:r>
              <a:rPr lang="en-US" sz="2000" dirty="0">
                <a:solidFill>
                  <a:srgbClr val="FFFF00"/>
                </a:solidFill>
                <a:effectLst/>
              </a:rPr>
              <a:t> </a:t>
            </a:r>
            <a:r>
              <a:rPr lang="en-US" sz="2000" dirty="0" err="1" smtClean="0">
                <a:effectLst/>
              </a:rPr>
              <a:t>abwerfen</a:t>
            </a:r>
            <a:r>
              <a:rPr lang="en-US" sz="2000" dirty="0" smtClean="0">
                <a:effectLst/>
              </a:rPr>
              <a:t> (Financial Times, 14 November 2016).</a:t>
            </a:r>
            <a:endParaRPr lang="en-US" sz="2000" dirty="0">
              <a:effectLst/>
            </a:endParaRPr>
          </a:p>
          <a:p>
            <a:pPr marL="0" indent="0">
              <a:buNone/>
            </a:pPr>
            <a:endParaRPr lang="en-US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2622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41755" cy="680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19" y="0"/>
            <a:ext cx="5140036" cy="322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2448" y="3920836"/>
            <a:ext cx="3762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Volkswagen emission test cheating</a:t>
            </a:r>
          </a:p>
          <a:p>
            <a:r>
              <a:rPr lang="en-US" dirty="0"/>
              <a:t>r</a:t>
            </a:r>
            <a:r>
              <a:rPr lang="en-US" smtClean="0"/>
              <a:t>ocks </a:t>
            </a:r>
            <a:r>
              <a:rPr lang="en-US" dirty="0" smtClean="0"/>
              <a:t>Europe’s car manufacturers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5188" y="5016785"/>
            <a:ext cx="4261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VW shares drop 20% with </a:t>
            </a:r>
            <a:r>
              <a:rPr lang="en-US" sz="1600" dirty="0" smtClean="0">
                <a:solidFill>
                  <a:srgbClr val="FFFFFF"/>
                </a:solidFill>
              </a:rPr>
              <a:t>investigations</a:t>
            </a:r>
          </a:p>
          <a:p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dirty="0">
                <a:solidFill>
                  <a:srgbClr val="FFFFFF"/>
                </a:solidFill>
              </a:rPr>
              <a:t>set to widen – Industry faces ‘Libor moment</a:t>
            </a:r>
            <a:r>
              <a:rPr lang="en-US" sz="1600" b="1" dirty="0" smtClean="0">
                <a:solidFill>
                  <a:srgbClr val="FFFFFF"/>
                </a:solidFill>
              </a:rPr>
              <a:t>’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8544" y="6179127"/>
            <a:ext cx="3523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Financial Times, 22 September 2015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9960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:\Private\data\Max-Weber-Kolleg\Vortrag 2017\Wells Far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870" y="1143000"/>
            <a:ext cx="5925129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7036" y="203353"/>
            <a:ext cx="4664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Wells Fargo </a:t>
            </a:r>
            <a:r>
              <a:rPr lang="en-US" sz="2400" dirty="0" err="1" smtClean="0">
                <a:solidFill>
                  <a:srgbClr val="FFFF00"/>
                </a:solidFill>
              </a:rPr>
              <a:t>Skandal</a:t>
            </a:r>
            <a:r>
              <a:rPr lang="en-US" sz="2400" dirty="0" smtClean="0">
                <a:solidFill>
                  <a:srgbClr val="FFFF00"/>
                </a:solidFill>
              </a:rPr>
              <a:t> in den USA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769" y="1052946"/>
            <a:ext cx="308610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Unter</a:t>
            </a:r>
            <a:r>
              <a:rPr lang="en-US" sz="1600" dirty="0" smtClean="0"/>
              <a:t> der </a:t>
            </a:r>
            <a:r>
              <a:rPr lang="en-US" sz="1600" dirty="0" err="1" smtClean="0"/>
              <a:t>Leitung</a:t>
            </a:r>
            <a:r>
              <a:rPr lang="en-US" sz="1600" dirty="0" smtClean="0"/>
              <a:t> von Frau </a:t>
            </a:r>
          </a:p>
          <a:p>
            <a:r>
              <a:rPr lang="en-US" sz="1600" dirty="0" smtClean="0"/>
              <a:t>Carrie Tolstedt </a:t>
            </a:r>
            <a:r>
              <a:rPr lang="en-US" sz="1600" dirty="0" err="1" smtClean="0"/>
              <a:t>eröffnete</a:t>
            </a:r>
            <a:r>
              <a:rPr lang="en-US" sz="1600" dirty="0" smtClean="0"/>
              <a:t> Wells</a:t>
            </a:r>
          </a:p>
          <a:p>
            <a:r>
              <a:rPr lang="en-US" sz="1600" dirty="0" smtClean="0"/>
              <a:t>Fargo </a:t>
            </a:r>
            <a:r>
              <a:rPr lang="en-US" sz="1600" dirty="0" err="1" smtClean="0">
                <a:solidFill>
                  <a:srgbClr val="FFFF00"/>
                </a:solidFill>
              </a:rPr>
              <a:t>mehr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als</a:t>
            </a:r>
            <a:r>
              <a:rPr lang="en-US" sz="1600" dirty="0" smtClean="0">
                <a:solidFill>
                  <a:srgbClr val="FFFF00"/>
                </a:solidFill>
              </a:rPr>
              <a:t> 2 </a:t>
            </a:r>
            <a:r>
              <a:rPr lang="en-US" sz="1600" dirty="0" err="1" smtClean="0">
                <a:solidFill>
                  <a:srgbClr val="FFFF00"/>
                </a:solidFill>
              </a:rPr>
              <a:t>Millionen</a:t>
            </a:r>
            <a:endParaRPr lang="en-US" sz="1600" dirty="0" smtClean="0">
              <a:solidFill>
                <a:srgbClr val="FFFF00"/>
              </a:solidFill>
            </a:endParaRPr>
          </a:p>
          <a:p>
            <a:r>
              <a:rPr lang="en-US" sz="1600" dirty="0" err="1">
                <a:solidFill>
                  <a:srgbClr val="FFFF00"/>
                </a:solidFill>
              </a:rPr>
              <a:t>n</a:t>
            </a:r>
            <a:r>
              <a:rPr lang="en-US" sz="1600" dirty="0" err="1" smtClean="0">
                <a:solidFill>
                  <a:srgbClr val="FFFF00"/>
                </a:solidFill>
              </a:rPr>
              <a:t>ichtautorisierte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Bankkonten</a:t>
            </a:r>
            <a:endParaRPr lang="en-US" sz="1600" dirty="0">
              <a:solidFill>
                <a:srgbClr val="FFFF00"/>
              </a:solidFill>
            </a:endParaRPr>
          </a:p>
          <a:p>
            <a:r>
              <a:rPr lang="en-US" sz="1600" dirty="0" err="1" smtClean="0"/>
              <a:t>seit</a:t>
            </a:r>
            <a:r>
              <a:rPr lang="en-US" sz="1600" dirty="0" smtClean="0"/>
              <a:t> 2008 und </a:t>
            </a:r>
            <a:r>
              <a:rPr lang="en-US" sz="1600" dirty="0" err="1" smtClean="0"/>
              <a:t>entliess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FF00"/>
                </a:solidFill>
              </a:rPr>
              <a:t>5,300</a:t>
            </a:r>
          </a:p>
          <a:p>
            <a:r>
              <a:rPr lang="en-US" sz="1600" dirty="0" smtClean="0">
                <a:solidFill>
                  <a:srgbClr val="FFFF00"/>
                </a:solidFill>
              </a:rPr>
              <a:t>Manager und </a:t>
            </a:r>
            <a:r>
              <a:rPr lang="en-US" sz="1600" dirty="0" err="1" smtClean="0">
                <a:solidFill>
                  <a:srgbClr val="FFFF00"/>
                </a:solidFill>
              </a:rPr>
              <a:t>Angestellte</a:t>
            </a:r>
            <a:endParaRPr lang="en-US" sz="1600" dirty="0">
              <a:solidFill>
                <a:srgbClr val="FFFF00"/>
              </a:solidFill>
            </a:endParaRPr>
          </a:p>
          <a:p>
            <a:r>
              <a:rPr lang="en-US" sz="1600" dirty="0" err="1" smtClean="0"/>
              <a:t>wegen</a:t>
            </a:r>
            <a:r>
              <a:rPr lang="en-US" sz="1600" dirty="0" smtClean="0"/>
              <a:t> “</a:t>
            </a:r>
            <a:r>
              <a:rPr lang="en-US" sz="1600" dirty="0" err="1" smtClean="0"/>
              <a:t>schlechten</a:t>
            </a:r>
            <a:r>
              <a:rPr lang="en-US" sz="1600" dirty="0" smtClean="0"/>
              <a:t> </a:t>
            </a:r>
            <a:r>
              <a:rPr lang="en-US" sz="1600" dirty="0" err="1" smtClean="0"/>
              <a:t>Verhaltens</a:t>
            </a:r>
            <a:r>
              <a:rPr lang="en-US" sz="1600" dirty="0" smtClean="0"/>
              <a:t>.”</a:t>
            </a:r>
          </a:p>
          <a:p>
            <a:r>
              <a:rPr lang="en-US" sz="1600" dirty="0" err="1" smtClean="0"/>
              <a:t>Im</a:t>
            </a:r>
            <a:r>
              <a:rPr lang="en-US" sz="1600" dirty="0" smtClean="0"/>
              <a:t> </a:t>
            </a:r>
            <a:r>
              <a:rPr lang="en-US" sz="1600" dirty="0" err="1" smtClean="0"/>
              <a:t>Juli</a:t>
            </a:r>
            <a:r>
              <a:rPr lang="en-US" sz="1600" dirty="0" smtClean="0"/>
              <a:t> 2016 </a:t>
            </a:r>
            <a:r>
              <a:rPr lang="en-US" sz="1600" dirty="0" err="1" smtClean="0"/>
              <a:t>wurde</a:t>
            </a:r>
            <a:r>
              <a:rPr lang="en-US" sz="1600" dirty="0" smtClean="0"/>
              <a:t> </a:t>
            </a:r>
            <a:r>
              <a:rPr lang="en-US" sz="1600" dirty="0" err="1" smtClean="0"/>
              <a:t>sie</a:t>
            </a:r>
            <a:r>
              <a:rPr lang="en-US" sz="1600" dirty="0" smtClean="0"/>
              <a:t> </a:t>
            </a:r>
            <a:r>
              <a:rPr lang="en-US" sz="1600" dirty="0" err="1" smtClean="0"/>
              <a:t>mit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FF00"/>
                </a:solidFill>
              </a:rPr>
              <a:t>$125</a:t>
            </a:r>
          </a:p>
          <a:p>
            <a:r>
              <a:rPr lang="en-US" sz="1600" dirty="0" err="1" smtClean="0">
                <a:solidFill>
                  <a:srgbClr val="FFFF00"/>
                </a:solidFill>
              </a:rPr>
              <a:t>Millionen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Belohnung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/>
              <a:t>pensioniert</a:t>
            </a:r>
            <a:endParaRPr lang="en-US" sz="1600" dirty="0" smtClean="0"/>
          </a:p>
          <a:p>
            <a:r>
              <a:rPr lang="en-US" sz="1600" dirty="0" smtClean="0"/>
              <a:t>und </a:t>
            </a:r>
            <a:r>
              <a:rPr lang="en-US" sz="1600" dirty="0" err="1" smtClean="0"/>
              <a:t>als</a:t>
            </a:r>
            <a:r>
              <a:rPr lang="en-US" sz="1600" dirty="0" smtClean="0"/>
              <a:t> “</a:t>
            </a:r>
            <a:r>
              <a:rPr lang="en-US" sz="1600" dirty="0" err="1" smtClean="0"/>
              <a:t>eine</a:t>
            </a:r>
            <a:r>
              <a:rPr lang="en-US" sz="1600" dirty="0" smtClean="0"/>
              <a:t> </a:t>
            </a:r>
            <a:r>
              <a:rPr lang="en-US" sz="1600" dirty="0" err="1" smtClean="0"/>
              <a:t>Verfechterin</a:t>
            </a:r>
            <a:endParaRPr lang="en-US" sz="1600" dirty="0"/>
          </a:p>
          <a:p>
            <a:r>
              <a:rPr lang="en-US" sz="1600" dirty="0" err="1" smtClean="0"/>
              <a:t>unserer</a:t>
            </a:r>
            <a:r>
              <a:rPr lang="en-US" sz="1600" dirty="0" smtClean="0"/>
              <a:t> [Wells Fargo] </a:t>
            </a:r>
            <a:r>
              <a:rPr lang="en-US" sz="1600" dirty="0" err="1" smtClean="0"/>
              <a:t>Kultur</a:t>
            </a:r>
            <a:r>
              <a:rPr lang="en-US" sz="1600" dirty="0" smtClean="0"/>
              <a:t>”</a:t>
            </a:r>
          </a:p>
          <a:p>
            <a:r>
              <a:rPr lang="en-US" sz="1600" dirty="0" err="1" smtClean="0"/>
              <a:t>gelobt</a:t>
            </a:r>
            <a:r>
              <a:rPr lang="en-US" sz="1600" dirty="0" smtClean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9181" y="6019800"/>
            <a:ext cx="6442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Neuer</a:t>
            </a:r>
            <a:r>
              <a:rPr lang="en-US" sz="2000" dirty="0" smtClean="0"/>
              <a:t> </a:t>
            </a:r>
            <a:r>
              <a:rPr lang="en-US" sz="2000" dirty="0" err="1" smtClean="0"/>
              <a:t>Vorstandsvorsitzender</a:t>
            </a:r>
            <a:r>
              <a:rPr lang="en-US" sz="2000" dirty="0" smtClean="0"/>
              <a:t> Tim Sloan (26.10.2016): 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Mein </a:t>
            </a:r>
            <a:r>
              <a:rPr lang="en-US" sz="2000" dirty="0" err="1" smtClean="0">
                <a:solidFill>
                  <a:srgbClr val="FFFF00"/>
                </a:solidFill>
              </a:rPr>
              <a:t>Hauptziel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ist</a:t>
            </a:r>
            <a:r>
              <a:rPr lang="en-US" sz="2000" dirty="0" smtClean="0">
                <a:solidFill>
                  <a:srgbClr val="FFFF00"/>
                </a:solidFill>
              </a:rPr>
              <a:t> die </a:t>
            </a:r>
            <a:r>
              <a:rPr lang="en-US" sz="2000" dirty="0" err="1" smtClean="0">
                <a:solidFill>
                  <a:srgbClr val="FFFF00"/>
                </a:solidFill>
              </a:rPr>
              <a:t>Wiederherstellung</a:t>
            </a:r>
            <a:r>
              <a:rPr lang="en-US" sz="2000" dirty="0" smtClean="0">
                <a:solidFill>
                  <a:srgbClr val="FFFF00"/>
                </a:solidFill>
              </a:rPr>
              <a:t> von </a:t>
            </a:r>
            <a:r>
              <a:rPr lang="en-US" sz="2000" dirty="0" err="1" smtClean="0">
                <a:solidFill>
                  <a:srgbClr val="FFFF00"/>
                </a:solidFill>
              </a:rPr>
              <a:t>Vertrauen</a:t>
            </a:r>
            <a:r>
              <a:rPr lang="en-US" sz="2000" dirty="0" smtClean="0">
                <a:solidFill>
                  <a:srgbClr val="FFFF00"/>
                </a:solidFill>
              </a:rPr>
              <a:t>. 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478" y="4330734"/>
            <a:ext cx="29706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Im</a:t>
            </a:r>
            <a:r>
              <a:rPr lang="en-US" sz="1600" dirty="0"/>
              <a:t> September 2016 </a:t>
            </a:r>
            <a:r>
              <a:rPr lang="en-US" sz="1600" dirty="0" err="1"/>
              <a:t>brach</a:t>
            </a:r>
            <a:r>
              <a:rPr lang="en-US" sz="1600" dirty="0"/>
              <a:t> der </a:t>
            </a:r>
          </a:p>
          <a:p>
            <a:r>
              <a:rPr lang="en-US" sz="1600" dirty="0" err="1"/>
              <a:t>Skandal</a:t>
            </a:r>
            <a:r>
              <a:rPr lang="en-US" sz="1600" dirty="0"/>
              <a:t> </a:t>
            </a:r>
            <a:r>
              <a:rPr lang="en-US" sz="1600" dirty="0" err="1"/>
              <a:t>aus</a:t>
            </a:r>
            <a:r>
              <a:rPr lang="en-US" sz="1600" dirty="0"/>
              <a:t> und Wells Fargo</a:t>
            </a:r>
          </a:p>
          <a:p>
            <a:r>
              <a:rPr lang="en-US" sz="1600" dirty="0" err="1"/>
              <a:t>musste</a:t>
            </a:r>
            <a:r>
              <a:rPr lang="en-US" sz="1600" dirty="0"/>
              <a:t> </a:t>
            </a: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FFFF00"/>
                </a:solidFill>
              </a:rPr>
              <a:t>Geldstrafe</a:t>
            </a:r>
            <a:r>
              <a:rPr lang="en-US" sz="1600" dirty="0">
                <a:solidFill>
                  <a:srgbClr val="FFFF00"/>
                </a:solidFill>
              </a:rPr>
              <a:t> von</a:t>
            </a:r>
          </a:p>
          <a:p>
            <a:r>
              <a:rPr lang="en-US" sz="1600" dirty="0">
                <a:solidFill>
                  <a:srgbClr val="FFFF00"/>
                </a:solidFill>
              </a:rPr>
              <a:t>$185 </a:t>
            </a:r>
            <a:r>
              <a:rPr lang="en-US" sz="1600" dirty="0" err="1">
                <a:solidFill>
                  <a:srgbClr val="FFFF00"/>
                </a:solidFill>
              </a:rPr>
              <a:t>Millionen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/>
              <a:t>an das </a:t>
            </a:r>
            <a:r>
              <a:rPr lang="en-US" sz="1600" dirty="0" err="1"/>
              <a:t>ameri</a:t>
            </a:r>
            <a:r>
              <a:rPr lang="en-US" sz="1600" dirty="0"/>
              <a:t>-</a:t>
            </a:r>
          </a:p>
          <a:p>
            <a:r>
              <a:rPr lang="en-US" sz="1600" dirty="0" err="1"/>
              <a:t>kanische</a:t>
            </a:r>
            <a:r>
              <a:rPr lang="en-US" sz="1600" dirty="0"/>
              <a:t> </a:t>
            </a:r>
            <a:r>
              <a:rPr lang="en-US" sz="1600" dirty="0" err="1"/>
              <a:t>Amt</a:t>
            </a:r>
            <a:r>
              <a:rPr lang="en-US" sz="1600" dirty="0"/>
              <a:t> </a:t>
            </a:r>
            <a:r>
              <a:rPr lang="en-US" sz="1600" dirty="0" err="1"/>
              <a:t>für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-</a:t>
            </a:r>
          </a:p>
          <a:p>
            <a:r>
              <a:rPr lang="en-US" sz="1600" dirty="0" err="1"/>
              <a:t>tenschutz</a:t>
            </a:r>
            <a:r>
              <a:rPr lang="en-US" sz="1600" dirty="0"/>
              <a:t> </a:t>
            </a:r>
            <a:r>
              <a:rPr lang="en-US" sz="1600" dirty="0" err="1" smtClean="0"/>
              <a:t>zahlen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1922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72579"/>
              </p:ext>
            </p:extLst>
          </p:nvPr>
        </p:nvGraphicFramePr>
        <p:xfrm>
          <a:off x="3823277" y="1264227"/>
          <a:ext cx="5266765" cy="4069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4" name="Acrobat Document" r:id="rId3" imgW="5029200" imgH="3886200" progId="Acrobat.Document.11">
                  <p:embed/>
                </p:oleObj>
              </mc:Choice>
              <mc:Fallback>
                <p:oleObj name="Acrobat Document" r:id="rId3" imgW="5029200" imgH="38862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23277" y="1264227"/>
                        <a:ext cx="5266765" cy="40697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29200" y="304798"/>
            <a:ext cx="3583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Medtronic 2016 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Integrated Performance Report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5334000"/>
            <a:ext cx="3663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Mission: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rgbClr val="FFFF00"/>
                </a:solidFill>
              </a:rPr>
              <a:t>Schmerzen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lindern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Gesundheit </a:t>
            </a:r>
            <a:r>
              <a:rPr lang="en-US" b="1" dirty="0" err="1" smtClean="0">
                <a:solidFill>
                  <a:srgbClr val="FFFF00"/>
                </a:solidFill>
              </a:rPr>
              <a:t>wiederherstellen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rgbClr val="FFFF00"/>
                </a:solidFill>
              </a:rPr>
              <a:t>Leben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verlängern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85628" y="5641776"/>
            <a:ext cx="4461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err="1" smtClean="0"/>
              <a:t>Vorbereitet</a:t>
            </a:r>
            <a:r>
              <a:rPr lang="en-US" sz="1600" dirty="0" smtClean="0"/>
              <a:t> </a:t>
            </a:r>
            <a:r>
              <a:rPr lang="en-US" sz="1600" dirty="0" err="1" smtClean="0"/>
              <a:t>gemäss</a:t>
            </a:r>
            <a:r>
              <a:rPr lang="en-US" sz="1600" dirty="0" smtClean="0"/>
              <a:t> den G4 Kern-</a:t>
            </a:r>
            <a:r>
              <a:rPr lang="en-US" sz="1600" dirty="0" err="1" smtClean="0"/>
              <a:t>Leitlinien</a:t>
            </a:r>
            <a:r>
              <a:rPr lang="en-US" sz="1600" dirty="0" smtClean="0"/>
              <a:t> der </a:t>
            </a:r>
          </a:p>
          <a:p>
            <a:pPr algn="r"/>
            <a:r>
              <a:rPr lang="en-US" sz="1600" dirty="0" smtClean="0"/>
              <a:t>Global Reporting Initiative (GRI)</a:t>
            </a:r>
            <a:endParaRPr lang="en-US" sz="1600" dirty="0"/>
          </a:p>
        </p:txBody>
      </p:sp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381635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4114800"/>
            <a:ext cx="365125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31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 smtClean="0"/>
              <a:t>1969	</a:t>
            </a:r>
            <a:r>
              <a:rPr lang="en-US" sz="2000" dirty="0" err="1" smtClean="0"/>
              <a:t>Gründung</a:t>
            </a:r>
            <a:r>
              <a:rPr lang="en-US" sz="2000" dirty="0" smtClean="0"/>
              <a:t> der Justitia et </a:t>
            </a:r>
            <a:r>
              <a:rPr lang="en-US" sz="2000" dirty="0" err="1" smtClean="0"/>
              <a:t>Pax</a:t>
            </a:r>
            <a:r>
              <a:rPr lang="en-US" sz="2000" dirty="0" smtClean="0"/>
              <a:t> </a:t>
            </a:r>
            <a:r>
              <a:rPr lang="en-US" sz="2000" dirty="0" err="1" smtClean="0"/>
              <a:t>Schweiz</a:t>
            </a:r>
            <a:endParaRPr lang="en-US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/>
              <a:t>2009	40. </a:t>
            </a:r>
            <a:r>
              <a:rPr lang="en-US" sz="2000" dirty="0" err="1" smtClean="0"/>
              <a:t>Geburtstag</a:t>
            </a:r>
            <a:r>
              <a:rPr lang="en-US" sz="2000" dirty="0" smtClean="0"/>
              <a:t> der Justitia et </a:t>
            </a:r>
            <a:r>
              <a:rPr lang="en-US" sz="2000" dirty="0" err="1" smtClean="0"/>
              <a:t>Pax</a:t>
            </a:r>
            <a:r>
              <a:rPr lang="en-US" sz="2000" dirty="0" smtClean="0"/>
              <a:t> </a:t>
            </a:r>
            <a:r>
              <a:rPr lang="en-US" sz="2000" dirty="0" err="1" smtClean="0"/>
              <a:t>Schweiz</a:t>
            </a:r>
            <a:r>
              <a:rPr lang="en-US" sz="2000" dirty="0" smtClean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/>
              <a:t>	“</a:t>
            </a:r>
            <a:r>
              <a:rPr lang="en-US" sz="2000" dirty="0" err="1" smtClean="0"/>
              <a:t>Einsatz</a:t>
            </a:r>
            <a:r>
              <a:rPr lang="en-US" sz="2000" dirty="0" smtClean="0"/>
              <a:t> </a:t>
            </a:r>
            <a:r>
              <a:rPr lang="en-US" sz="2000" dirty="0" err="1" smtClean="0"/>
              <a:t>für</a:t>
            </a:r>
            <a:r>
              <a:rPr lang="en-US" sz="2000" dirty="0" smtClean="0"/>
              <a:t> </a:t>
            </a:r>
            <a:r>
              <a:rPr lang="en-US" sz="2000" dirty="0" err="1" smtClean="0"/>
              <a:t>Menschenwürde</a:t>
            </a:r>
            <a:r>
              <a:rPr lang="en-US" sz="2000" dirty="0" smtClean="0"/>
              <a:t> und </a:t>
            </a:r>
            <a:r>
              <a:rPr lang="en-US" sz="2000" dirty="0" err="1" smtClean="0"/>
              <a:t>Menschenrechte</a:t>
            </a:r>
            <a:r>
              <a:rPr lang="en-US" sz="2000" dirty="0" smtClean="0"/>
              <a:t>”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/>
              <a:t>2011	UN-</a:t>
            </a:r>
            <a:r>
              <a:rPr lang="en-US" sz="2000" dirty="0" err="1" smtClean="0"/>
              <a:t>Leitprinzipien</a:t>
            </a:r>
            <a:r>
              <a:rPr lang="en-US" sz="2000" dirty="0" smtClean="0"/>
              <a:t> </a:t>
            </a:r>
            <a:r>
              <a:rPr lang="en-US" sz="2000" dirty="0" err="1" smtClean="0"/>
              <a:t>für</a:t>
            </a:r>
            <a:r>
              <a:rPr lang="en-US" sz="2000" dirty="0" smtClean="0"/>
              <a:t> </a:t>
            </a:r>
            <a:r>
              <a:rPr lang="en-US" sz="2000" dirty="0" err="1" smtClean="0"/>
              <a:t>Wirtschaft</a:t>
            </a:r>
            <a:r>
              <a:rPr lang="en-US" sz="2000" dirty="0" smtClean="0"/>
              <a:t> und </a:t>
            </a:r>
            <a:r>
              <a:rPr lang="en-US" sz="2000" dirty="0" err="1" smtClean="0"/>
              <a:t>Menschenrechte</a:t>
            </a:r>
            <a:endParaRPr lang="en-US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/>
              <a:t>2013	OECD </a:t>
            </a:r>
            <a:r>
              <a:rPr lang="en-US" sz="2000" dirty="0" err="1" smtClean="0"/>
              <a:t>Rahmenordnung</a:t>
            </a:r>
            <a:r>
              <a:rPr lang="en-US" sz="2000" dirty="0" smtClean="0"/>
              <a:t> </a:t>
            </a:r>
            <a:r>
              <a:rPr lang="en-US" sz="2000" dirty="0" err="1" smtClean="0"/>
              <a:t>zu</a:t>
            </a:r>
            <a:r>
              <a:rPr lang="en-US" sz="2000" dirty="0" smtClean="0"/>
              <a:t> </a:t>
            </a:r>
            <a:r>
              <a:rPr lang="en-US" sz="2000" dirty="0" err="1" smtClean="0"/>
              <a:t>Lebensqualität</a:t>
            </a:r>
            <a:r>
              <a:rPr lang="en-US" sz="2000" dirty="0" smtClean="0"/>
              <a:t> und </a:t>
            </a:r>
            <a:r>
              <a:rPr lang="en-US" sz="2000" dirty="0" err="1" smtClean="0"/>
              <a:t>Wohlbefinden</a:t>
            </a:r>
            <a:r>
              <a:rPr lang="en-US" sz="2000" dirty="0" smtClean="0"/>
              <a:t> 2015 Mai: </a:t>
            </a:r>
            <a:r>
              <a:rPr lang="en-US" sz="2000" dirty="0" err="1" smtClean="0"/>
              <a:t>Enzyklika</a:t>
            </a:r>
            <a:r>
              <a:rPr lang="en-US" sz="2000" dirty="0" smtClean="0"/>
              <a:t> “</a:t>
            </a:r>
            <a:r>
              <a:rPr lang="en-US" sz="2000" dirty="0" err="1" smtClean="0"/>
              <a:t>Laudato</a:t>
            </a:r>
            <a:r>
              <a:rPr lang="en-US" sz="2000" dirty="0" smtClean="0"/>
              <a:t> Si” von </a:t>
            </a:r>
            <a:r>
              <a:rPr lang="en-US" sz="2000" dirty="0" err="1" smtClean="0"/>
              <a:t>Papst</a:t>
            </a:r>
            <a:r>
              <a:rPr lang="en-US" sz="2000" dirty="0" smtClean="0"/>
              <a:t> </a:t>
            </a:r>
            <a:r>
              <a:rPr lang="en-US" sz="2000" dirty="0" err="1" smtClean="0"/>
              <a:t>Franziskus</a:t>
            </a:r>
            <a:endParaRPr lang="en-US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/>
              <a:t>2015 Sept.: UN-</a:t>
            </a:r>
            <a:r>
              <a:rPr lang="en-US" sz="2000" dirty="0" err="1" smtClean="0"/>
              <a:t>Generalversammlung</a:t>
            </a:r>
            <a:r>
              <a:rPr lang="en-US" sz="2000" dirty="0" smtClean="0"/>
              <a:t>: </a:t>
            </a:r>
            <a:r>
              <a:rPr lang="en-US" sz="2000" dirty="0" err="1" smtClean="0"/>
              <a:t>Nachhaltige</a:t>
            </a:r>
            <a:r>
              <a:rPr lang="en-US" sz="2000" dirty="0" smtClean="0"/>
              <a:t> </a:t>
            </a:r>
            <a:r>
              <a:rPr lang="en-US" sz="2000" dirty="0" err="1" smtClean="0"/>
              <a:t>Entwicklungsziele</a:t>
            </a:r>
            <a:endParaRPr lang="en-US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/>
              <a:t>2015 </a:t>
            </a:r>
            <a:r>
              <a:rPr lang="en-US" sz="2000" dirty="0" err="1" smtClean="0"/>
              <a:t>Dez</a:t>
            </a:r>
            <a:r>
              <a:rPr lang="en-US" sz="2000" dirty="0" smtClean="0"/>
              <a:t>.: UN-</a:t>
            </a:r>
            <a:r>
              <a:rPr lang="en-US" sz="2000" dirty="0" err="1" smtClean="0"/>
              <a:t>Rahmenkonvention</a:t>
            </a:r>
            <a:r>
              <a:rPr lang="en-US" sz="2000" dirty="0" smtClean="0"/>
              <a:t> </a:t>
            </a:r>
            <a:r>
              <a:rPr lang="en-US" sz="2000" dirty="0" err="1" smtClean="0"/>
              <a:t>zum</a:t>
            </a:r>
            <a:r>
              <a:rPr lang="en-US" sz="2000" dirty="0" smtClean="0"/>
              <a:t> </a:t>
            </a:r>
            <a:r>
              <a:rPr lang="en-US" sz="2000" dirty="0" err="1" smtClean="0"/>
              <a:t>Klimawandel</a:t>
            </a:r>
            <a:endParaRPr lang="en-US" sz="2000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/>
              <a:t>2019	50. </a:t>
            </a:r>
            <a:r>
              <a:rPr lang="en-US" sz="2000" dirty="0" err="1" smtClean="0"/>
              <a:t>Geburtstag</a:t>
            </a:r>
            <a:r>
              <a:rPr lang="en-US" sz="2000" dirty="0" smtClean="0"/>
              <a:t> der Justitia et </a:t>
            </a:r>
            <a:r>
              <a:rPr lang="en-US" sz="2000" dirty="0" err="1" smtClean="0"/>
              <a:t>Pax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7058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3" descr="DA7C2F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9387" y="1516049"/>
            <a:ext cx="388461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Box 9"/>
          <p:cNvSpPr txBox="1">
            <a:spLocks noChangeArrowheads="1"/>
          </p:cNvSpPr>
          <p:nvPr/>
        </p:nvSpPr>
        <p:spPr bwMode="auto">
          <a:xfrm>
            <a:off x="6400800" y="304800"/>
            <a:ext cx="22557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FFFF"/>
                </a:solidFill>
              </a:rPr>
              <a:t>Grameen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Bank</a:t>
            </a:r>
          </a:p>
          <a:p>
            <a:pPr algn="r"/>
            <a:r>
              <a:rPr lang="en-US" sz="2400" dirty="0">
                <a:solidFill>
                  <a:srgbClr val="FFFFFF"/>
                </a:solidFill>
              </a:rPr>
              <a:t>i</a:t>
            </a:r>
            <a:r>
              <a:rPr lang="en-US" sz="2400" dirty="0" smtClean="0">
                <a:solidFill>
                  <a:srgbClr val="FFFFFF"/>
                </a:solidFill>
              </a:rPr>
              <a:t>n Bangladesh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7" name="Picture 6" descr="3B92469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95287" cy="304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E48A06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9974"/>
            <a:ext cx="4995287" cy="2647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0464" y="6462492"/>
            <a:ext cx="2029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Stickerei</a:t>
            </a:r>
            <a:r>
              <a:rPr lang="en-US" sz="1600" dirty="0" smtClean="0"/>
              <a:t> </a:t>
            </a:r>
            <a:r>
              <a:rPr lang="en-US" sz="1600" dirty="0" err="1" smtClean="0"/>
              <a:t>Handarbeit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43537" y="3183523"/>
            <a:ext cx="48685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Vergabe</a:t>
            </a:r>
            <a:r>
              <a:rPr lang="en-US" sz="1600" dirty="0" smtClean="0"/>
              <a:t> von </a:t>
            </a:r>
            <a:r>
              <a:rPr lang="en-US" sz="1600" dirty="0" err="1" smtClean="0"/>
              <a:t>Kleinstkrediten</a:t>
            </a:r>
            <a:r>
              <a:rPr lang="en-US" sz="1600" dirty="0" smtClean="0"/>
              <a:t> an Frauen in Sri Nagar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0062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31487" y="1870501"/>
            <a:ext cx="30941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Chinas</a:t>
            </a:r>
            <a:r>
              <a:rPr lang="en-US" sz="1600" dirty="0" smtClean="0"/>
              <a:t> </a:t>
            </a:r>
            <a:r>
              <a:rPr lang="en-US" sz="1600" dirty="0" err="1" smtClean="0"/>
              <a:t>Nationaler</a:t>
            </a:r>
            <a:r>
              <a:rPr lang="en-US" sz="1600" dirty="0" smtClean="0"/>
              <a:t> </a:t>
            </a:r>
            <a:r>
              <a:rPr lang="en-US" sz="1600" dirty="0" err="1" smtClean="0"/>
              <a:t>Aktionsplan</a:t>
            </a:r>
            <a:endParaRPr lang="en-US" sz="1600" dirty="0" smtClean="0"/>
          </a:p>
          <a:p>
            <a:r>
              <a:rPr lang="en-US" sz="1600" dirty="0" err="1" smtClean="0"/>
              <a:t>für</a:t>
            </a:r>
            <a:r>
              <a:rPr lang="en-US" sz="1600" dirty="0" smtClean="0"/>
              <a:t> </a:t>
            </a:r>
            <a:r>
              <a:rPr lang="en-US" sz="1600" dirty="0" err="1" smtClean="0"/>
              <a:t>Menschenrechte</a:t>
            </a:r>
            <a:r>
              <a:rPr lang="en-US" sz="1600" dirty="0" smtClean="0"/>
              <a:t> 2016-2020,</a:t>
            </a:r>
          </a:p>
          <a:p>
            <a:r>
              <a:rPr lang="en-US" sz="1600" dirty="0" err="1"/>
              <a:t>b</a:t>
            </a:r>
            <a:r>
              <a:rPr lang="en-US" sz="1600" dirty="0" err="1" smtClean="0"/>
              <a:t>eschlossen</a:t>
            </a:r>
            <a:r>
              <a:rPr lang="en-US" sz="1600" dirty="0" smtClean="0"/>
              <a:t> am 29.9.2016 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5759196" y="2862075"/>
            <a:ext cx="30716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FFFF00"/>
                </a:solidFill>
              </a:rPr>
              <a:t>Deutschlands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/>
              <a:t>Nationaler</a:t>
            </a:r>
            <a:r>
              <a:rPr lang="en-US" sz="1600" dirty="0" smtClean="0"/>
              <a:t> </a:t>
            </a:r>
          </a:p>
          <a:p>
            <a:r>
              <a:rPr lang="en-US" sz="1600" dirty="0" err="1" smtClean="0"/>
              <a:t>Aktionsplan</a:t>
            </a:r>
            <a:r>
              <a:rPr lang="en-US" sz="1600" dirty="0" smtClean="0"/>
              <a:t> </a:t>
            </a:r>
            <a:r>
              <a:rPr lang="en-US" sz="1600" dirty="0" err="1" smtClean="0"/>
              <a:t>für</a:t>
            </a:r>
            <a:r>
              <a:rPr lang="en-US" sz="1600" dirty="0" smtClean="0"/>
              <a:t> die </a:t>
            </a:r>
            <a:r>
              <a:rPr lang="en-US" sz="1600" dirty="0" err="1" smtClean="0"/>
              <a:t>Umsetzung</a:t>
            </a:r>
            <a:endParaRPr lang="en-US" sz="1600" dirty="0" smtClean="0"/>
          </a:p>
          <a:p>
            <a:r>
              <a:rPr lang="en-US" sz="1600" dirty="0" smtClean="0"/>
              <a:t>der UN-</a:t>
            </a:r>
            <a:r>
              <a:rPr lang="en-US" sz="1600" dirty="0" err="1" smtClean="0"/>
              <a:t>Leitprinzipien</a:t>
            </a:r>
            <a:r>
              <a:rPr lang="en-US" sz="1600" dirty="0" smtClean="0"/>
              <a:t> </a:t>
            </a:r>
            <a:r>
              <a:rPr lang="en-US" sz="1600" dirty="0" err="1" smtClean="0"/>
              <a:t>für</a:t>
            </a:r>
            <a:r>
              <a:rPr lang="en-US" sz="1600" dirty="0" smtClean="0"/>
              <a:t> </a:t>
            </a:r>
          </a:p>
          <a:p>
            <a:r>
              <a:rPr lang="en-US" sz="1600" dirty="0" err="1" smtClean="0"/>
              <a:t>Wirtschaft</a:t>
            </a:r>
            <a:r>
              <a:rPr lang="en-US" sz="1600" dirty="0" smtClean="0"/>
              <a:t> und </a:t>
            </a:r>
            <a:r>
              <a:rPr lang="en-US" sz="1600" dirty="0" err="1" smtClean="0"/>
              <a:t>Menschenrechte</a:t>
            </a:r>
            <a:endParaRPr lang="en-US" sz="1600" dirty="0" smtClean="0"/>
          </a:p>
          <a:p>
            <a:r>
              <a:rPr lang="en-US" sz="1600" dirty="0" smtClean="0"/>
              <a:t>2016-2020, </a:t>
            </a:r>
            <a:r>
              <a:rPr lang="en-US" sz="1600" dirty="0" err="1" smtClean="0"/>
              <a:t>vom</a:t>
            </a:r>
            <a:r>
              <a:rPr lang="en-US" sz="1600" dirty="0" smtClean="0"/>
              <a:t> 21.12.2016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779621" y="4419600"/>
            <a:ext cx="29418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Konzernverantwortungs</a:t>
            </a:r>
            <a:r>
              <a:rPr lang="en-US" sz="1600" dirty="0" smtClean="0"/>
              <a:t>-</a:t>
            </a:r>
          </a:p>
          <a:p>
            <a:r>
              <a:rPr lang="en-US" sz="1600" dirty="0"/>
              <a:t>i</a:t>
            </a:r>
            <a:r>
              <a:rPr lang="en-US" sz="1600" dirty="0" smtClean="0"/>
              <a:t>nitiative in der </a:t>
            </a:r>
            <a:r>
              <a:rPr lang="en-US" sz="1600" dirty="0" err="1" smtClean="0">
                <a:solidFill>
                  <a:srgbClr val="FFFF00"/>
                </a:solidFill>
              </a:rPr>
              <a:t>Schweiz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/>
              <a:t>für</a:t>
            </a:r>
            <a:r>
              <a:rPr lang="en-US" sz="1600" dirty="0" smtClean="0"/>
              <a:t> die</a:t>
            </a:r>
          </a:p>
          <a:p>
            <a:r>
              <a:rPr lang="en-US" sz="1600" dirty="0" err="1" smtClean="0"/>
              <a:t>Sorgfaltsprüfungspflicht</a:t>
            </a:r>
            <a:r>
              <a:rPr lang="en-US" sz="1600" dirty="0" smtClean="0"/>
              <a:t> der </a:t>
            </a:r>
          </a:p>
          <a:p>
            <a:r>
              <a:rPr lang="en-US" sz="1600" dirty="0" err="1" smtClean="0"/>
              <a:t>Schweizer</a:t>
            </a:r>
            <a:r>
              <a:rPr lang="en-US" sz="1600" dirty="0" smtClean="0"/>
              <a:t> </a:t>
            </a:r>
            <a:r>
              <a:rPr lang="en-US" sz="1600" dirty="0" err="1" smtClean="0"/>
              <a:t>Unternehmen</a:t>
            </a:r>
            <a:endParaRPr lang="en-US" sz="1600" dirty="0" smtClean="0"/>
          </a:p>
          <a:p>
            <a:r>
              <a:rPr lang="en-US" sz="1600" dirty="0" smtClean="0"/>
              <a:t>(UN-</a:t>
            </a:r>
            <a:r>
              <a:rPr lang="en-US" sz="1600" dirty="0" err="1" smtClean="0"/>
              <a:t>Leitprinzipien</a:t>
            </a:r>
            <a:r>
              <a:rPr lang="en-US" sz="1600" dirty="0" smtClean="0"/>
              <a:t>) in 2017</a:t>
            </a:r>
            <a:endParaRPr lang="en-US" sz="1600" dirty="0"/>
          </a:p>
        </p:txBody>
      </p:sp>
      <p:pic>
        <p:nvPicPr>
          <p:cNvPr id="2084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91" y="7327"/>
            <a:ext cx="4831709" cy="685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02541" y="5926723"/>
            <a:ext cx="32207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Andere</a:t>
            </a:r>
            <a:r>
              <a:rPr lang="en-US" sz="1600" dirty="0" smtClean="0"/>
              <a:t> </a:t>
            </a:r>
            <a:r>
              <a:rPr lang="en-US" sz="1600" dirty="0" err="1" smtClean="0"/>
              <a:t>Nationale</a:t>
            </a:r>
            <a:r>
              <a:rPr lang="en-US" sz="1600" dirty="0" smtClean="0"/>
              <a:t> </a:t>
            </a:r>
            <a:r>
              <a:rPr lang="en-US" sz="1600" dirty="0" err="1" smtClean="0"/>
              <a:t>Aktionspläne</a:t>
            </a:r>
            <a:r>
              <a:rPr lang="en-US" sz="1600" dirty="0" smtClean="0"/>
              <a:t>:</a:t>
            </a:r>
          </a:p>
          <a:p>
            <a:r>
              <a:rPr lang="en-US" sz="1600" u="sng" dirty="0" smtClean="0">
                <a:hlinkClick r:id="rId3"/>
              </a:rPr>
              <a:t>https</a:t>
            </a:r>
            <a:r>
              <a:rPr lang="en-US" sz="1600" u="sng" dirty="0">
                <a:hlinkClick r:id="rId3"/>
              </a:rPr>
              <a:t>://business-humanrights.org</a:t>
            </a:r>
            <a:r>
              <a:rPr lang="en-US" sz="1600" u="sng" dirty="0" smtClean="0">
                <a:hlinkClick r:id="rId3"/>
              </a:rPr>
              <a:t>/</a:t>
            </a:r>
            <a:endParaRPr lang="en-US" sz="1600" u="sng" dirty="0" smtClean="0"/>
          </a:p>
          <a:p>
            <a:r>
              <a:rPr lang="en-US" sz="1600" dirty="0" err="1" smtClean="0"/>
              <a:t>en</a:t>
            </a:r>
            <a:r>
              <a:rPr lang="en-US" sz="1600" dirty="0" smtClean="0"/>
              <a:t>/un-guiding-principles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8237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err="1">
                <a:effectLst/>
              </a:rPr>
              <a:t>E</a:t>
            </a:r>
            <a:r>
              <a:rPr lang="en-US" sz="2400" b="1" dirty="0" err="1" smtClean="0">
                <a:effectLst/>
              </a:rPr>
              <a:t>thischen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>
                <a:effectLst/>
              </a:rPr>
              <a:t>Herausforderungen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für</a:t>
            </a:r>
            <a:r>
              <a:rPr lang="en-US" sz="2400" b="1" dirty="0">
                <a:effectLst/>
              </a:rPr>
              <a:t> das (</a:t>
            </a:r>
            <a:r>
              <a:rPr lang="en-US" sz="2400" b="1" dirty="0" err="1">
                <a:effectLst/>
              </a:rPr>
              <a:t>globale</a:t>
            </a:r>
            <a:r>
              <a:rPr lang="en-US" sz="2400" b="1" dirty="0">
                <a:effectLst/>
              </a:rPr>
              <a:t>) </a:t>
            </a:r>
            <a:r>
              <a:rPr lang="en-US" sz="2400" b="1" dirty="0" err="1">
                <a:effectLst/>
              </a:rPr>
              <a:t>Wirtschaften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1. </a:t>
            </a:r>
            <a:r>
              <a:rPr lang="en-US" sz="2400" dirty="0" err="1" smtClean="0">
                <a:solidFill>
                  <a:srgbClr val="FFFF00"/>
                </a:solidFill>
              </a:rPr>
              <a:t>Armut</a:t>
            </a:r>
            <a:r>
              <a:rPr lang="en-US" sz="2400" dirty="0" smtClean="0">
                <a:solidFill>
                  <a:srgbClr val="FFFF00"/>
                </a:solidFill>
              </a:rPr>
              <a:t> und </a:t>
            </a:r>
            <a:r>
              <a:rPr lang="en-US" sz="2400" dirty="0" err="1" smtClean="0">
                <a:solidFill>
                  <a:srgbClr val="FFFF00"/>
                </a:solidFill>
              </a:rPr>
              <a:t>Klimawandel</a:t>
            </a:r>
            <a:endParaRPr lang="en-US" sz="24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err="1">
                <a:effectLst/>
              </a:rPr>
              <a:t>Armutsbekämpfung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braucht</a:t>
            </a:r>
            <a:r>
              <a:rPr lang="en-US" sz="1600" dirty="0">
                <a:effectLst/>
              </a:rPr>
              <a:t> das </a:t>
            </a:r>
            <a:r>
              <a:rPr lang="en-US" sz="1600" dirty="0" err="1">
                <a:effectLst/>
              </a:rPr>
              <a:t>richtige</a:t>
            </a:r>
            <a:r>
              <a:rPr lang="en-US" sz="1600" dirty="0">
                <a:effectLst/>
              </a:rPr>
              <a:t> Management des </a:t>
            </a:r>
            <a:r>
              <a:rPr lang="en-US" sz="1600" dirty="0" err="1">
                <a:effectLst/>
              </a:rPr>
              <a:t>Klimawandels</a:t>
            </a:r>
            <a:r>
              <a:rPr lang="en-US" sz="1600" dirty="0">
                <a:effectLst/>
              </a:rPr>
              <a:t>, und das Management des </a:t>
            </a:r>
            <a:r>
              <a:rPr lang="en-US" sz="1600" dirty="0" err="1">
                <a:effectLst/>
              </a:rPr>
              <a:t>Klimawandels</a:t>
            </a:r>
            <a:r>
              <a:rPr lang="en-US" sz="1600" dirty="0">
                <a:effectLst/>
              </a:rPr>
              <a:t> muss der </a:t>
            </a:r>
            <a:r>
              <a:rPr lang="en-US" sz="1600" dirty="0" err="1">
                <a:effectLst/>
              </a:rPr>
              <a:t>Bekämpfung</a:t>
            </a:r>
            <a:r>
              <a:rPr lang="en-US" sz="1600" dirty="0">
                <a:effectLst/>
              </a:rPr>
              <a:t> der </a:t>
            </a:r>
            <a:r>
              <a:rPr lang="en-US" sz="1600" dirty="0" err="1">
                <a:effectLst/>
              </a:rPr>
              <a:t>Armut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besondere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Beachtung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schenken</a:t>
            </a:r>
            <a:r>
              <a:rPr lang="en-US" sz="1600" dirty="0">
                <a:effectLst/>
              </a:rPr>
              <a:t>.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err="1">
                <a:effectLst/>
              </a:rPr>
              <a:t>Wenn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sich</a:t>
            </a:r>
            <a:r>
              <a:rPr lang="en-US" sz="1600" dirty="0">
                <a:effectLst/>
              </a:rPr>
              <a:t> </a:t>
            </a:r>
            <a:r>
              <a:rPr lang="en-US" sz="1600" dirty="0" err="1" smtClean="0">
                <a:effectLst/>
              </a:rPr>
              <a:t>wegen</a:t>
            </a:r>
            <a:r>
              <a:rPr lang="en-US" sz="1600" dirty="0" smtClean="0">
                <a:effectLst/>
              </a:rPr>
              <a:t> des </a:t>
            </a:r>
            <a:r>
              <a:rPr lang="en-US" sz="1600" dirty="0" err="1" smtClean="0">
                <a:effectLst/>
              </a:rPr>
              <a:t>Treibhauseffekts</a:t>
            </a:r>
            <a:r>
              <a:rPr lang="en-US" sz="1600" dirty="0" smtClean="0">
                <a:effectLst/>
              </a:rPr>
              <a:t> die </a:t>
            </a:r>
            <a:r>
              <a:rPr lang="en-US" sz="1600" dirty="0" err="1">
                <a:effectLst/>
              </a:rPr>
              <a:t>globale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Oberflächentemperatur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über</a:t>
            </a:r>
            <a:r>
              <a:rPr lang="en-US" sz="1600" dirty="0">
                <a:effectLst/>
              </a:rPr>
              <a:t> 2</a:t>
            </a:r>
            <a:r>
              <a:rPr lang="en-US" sz="1600" baseline="30000" dirty="0">
                <a:effectLst/>
              </a:rPr>
              <a:t>o</a:t>
            </a:r>
            <a:r>
              <a:rPr lang="en-US" sz="1600" dirty="0">
                <a:effectLst/>
              </a:rPr>
              <a:t> C </a:t>
            </a:r>
            <a:r>
              <a:rPr lang="en-US" sz="1600" dirty="0" err="1">
                <a:effectLst/>
              </a:rPr>
              <a:t>erhöht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sind</a:t>
            </a:r>
            <a:r>
              <a:rPr lang="en-US" sz="1600" dirty="0">
                <a:effectLst/>
              </a:rPr>
              <a:t> die </a:t>
            </a:r>
            <a:r>
              <a:rPr lang="en-US" sz="1600" dirty="0" err="1">
                <a:effectLst/>
              </a:rPr>
              <a:t>Auswirkungen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gemäss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vielen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wissenschaftlichen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Studien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sehr</a:t>
            </a:r>
            <a:r>
              <a:rPr lang="en-US" sz="1600" dirty="0">
                <a:effectLst/>
              </a:rPr>
              <a:t> </a:t>
            </a:r>
            <a:r>
              <a:rPr lang="en-US" sz="1600" dirty="0" err="1" smtClean="0">
                <a:effectLst/>
              </a:rPr>
              <a:t>gefährlich</a:t>
            </a:r>
            <a:r>
              <a:rPr lang="en-US" sz="1600" dirty="0" smtClean="0">
                <a:effectLst/>
              </a:rPr>
              <a:t> (Nicolas Stern 2019). </a:t>
            </a:r>
            <a:r>
              <a:rPr lang="en-US" sz="1600" dirty="0">
                <a:effectLst/>
              </a:rPr>
              <a:t>Der </a:t>
            </a:r>
            <a:r>
              <a:rPr lang="en-US" sz="1600" dirty="0" err="1">
                <a:effectLst/>
              </a:rPr>
              <a:t>Schaden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vom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Klimawandel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erfolgt</a:t>
            </a:r>
            <a:r>
              <a:rPr lang="en-US" sz="1600" dirty="0">
                <a:effectLst/>
              </a:rPr>
              <a:t> in </a:t>
            </a:r>
            <a:r>
              <a:rPr lang="en-US" sz="1600" dirty="0" err="1">
                <a:effectLst/>
              </a:rPr>
              <a:t>erster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Linie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solidFill>
                  <a:srgbClr val="FFFF00"/>
                </a:solidFill>
                <a:effectLst/>
              </a:rPr>
              <a:t>durch</a:t>
            </a:r>
            <a:r>
              <a:rPr lang="en-US" sz="1600" dirty="0">
                <a:solidFill>
                  <a:srgbClr val="FFFF00"/>
                </a:solidFill>
                <a:effectLst/>
              </a:rPr>
              <a:t> das </a:t>
            </a:r>
            <a:r>
              <a:rPr lang="en-US" sz="1600" dirty="0" err="1">
                <a:solidFill>
                  <a:srgbClr val="FFFF00"/>
                </a:solidFill>
                <a:effectLst/>
              </a:rPr>
              <a:t>Wasser</a:t>
            </a:r>
            <a:r>
              <a:rPr lang="en-US" sz="1600" dirty="0">
                <a:solidFill>
                  <a:srgbClr val="FFFF00"/>
                </a:solidFill>
                <a:effectLst/>
              </a:rPr>
              <a:t> </a:t>
            </a:r>
            <a:r>
              <a:rPr lang="en-US" sz="1600" dirty="0">
                <a:effectLst/>
              </a:rPr>
              <a:t>in </a:t>
            </a:r>
            <a:r>
              <a:rPr lang="en-US" sz="1600" dirty="0" err="1">
                <a:effectLst/>
              </a:rPr>
              <a:t>verschiedenen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Formen</a:t>
            </a:r>
            <a:r>
              <a:rPr lang="en-US" sz="1600" dirty="0">
                <a:effectLst/>
              </a:rPr>
              <a:t>: </a:t>
            </a:r>
            <a:r>
              <a:rPr lang="en-US" sz="1600" dirty="0" err="1">
                <a:effectLst/>
              </a:rPr>
              <a:t>Stürme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Fluten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Überschwemmungen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Dürren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Wüstenbildung</a:t>
            </a:r>
            <a:r>
              <a:rPr lang="en-US" sz="1600" dirty="0">
                <a:effectLst/>
              </a:rPr>
              <a:t> und </a:t>
            </a:r>
            <a:r>
              <a:rPr lang="en-US" sz="1600" dirty="0" err="1">
                <a:effectLst/>
              </a:rPr>
              <a:t>Anstieg</a:t>
            </a:r>
            <a:r>
              <a:rPr lang="en-US" sz="1600" dirty="0">
                <a:effectLst/>
              </a:rPr>
              <a:t> des </a:t>
            </a:r>
            <a:r>
              <a:rPr lang="en-US" sz="1600" dirty="0" err="1">
                <a:effectLst/>
              </a:rPr>
              <a:t>Meeresspiegels</a:t>
            </a:r>
            <a:r>
              <a:rPr lang="en-US" sz="1600" dirty="0">
                <a:effectLst/>
              </a:rPr>
              <a:t>. </a:t>
            </a:r>
            <a:endParaRPr lang="en-US" sz="1600" dirty="0" smtClean="0">
              <a:effectLst/>
            </a:endParaRPr>
          </a:p>
          <a:p>
            <a:pPr marL="0" indent="0">
              <a:buNone/>
            </a:pPr>
            <a:endParaRPr lang="en-US" sz="1600" dirty="0">
              <a:effectLst/>
            </a:endParaRPr>
          </a:p>
          <a:p>
            <a:pPr marL="0" indent="0">
              <a:buNone/>
            </a:pPr>
            <a:r>
              <a:rPr lang="en-US" sz="1600" dirty="0" err="1">
                <a:solidFill>
                  <a:srgbClr val="FFFF00"/>
                </a:solidFill>
                <a:effectLst/>
              </a:rPr>
              <a:t>Wenn</a:t>
            </a:r>
            <a:r>
              <a:rPr lang="en-US" sz="1600" dirty="0">
                <a:solidFill>
                  <a:srgbClr val="FFFF00"/>
                </a:solidFill>
                <a:effectLst/>
              </a:rPr>
              <a:t> die </a:t>
            </a:r>
            <a:r>
              <a:rPr lang="en-US" sz="1600" dirty="0" err="1">
                <a:solidFill>
                  <a:srgbClr val="FFFF00"/>
                </a:solidFill>
                <a:effectLst/>
              </a:rPr>
              <a:t>Temperatur</a:t>
            </a:r>
            <a:r>
              <a:rPr lang="en-US" sz="1600" dirty="0">
                <a:solidFill>
                  <a:srgbClr val="FFFF00"/>
                </a:solidFill>
                <a:effectLst/>
              </a:rPr>
              <a:t> um 3</a:t>
            </a:r>
            <a:r>
              <a:rPr lang="en-US" sz="1600" baseline="30000" dirty="0">
                <a:solidFill>
                  <a:srgbClr val="FFFF00"/>
                </a:solidFill>
                <a:effectLst/>
              </a:rPr>
              <a:t>o </a:t>
            </a:r>
            <a:r>
              <a:rPr lang="en-US" sz="1600" dirty="0">
                <a:solidFill>
                  <a:srgbClr val="FFFF00"/>
                </a:solidFill>
                <a:effectLst/>
              </a:rPr>
              <a:t>C </a:t>
            </a:r>
            <a:r>
              <a:rPr lang="en-US" sz="1600" dirty="0" err="1">
                <a:solidFill>
                  <a:srgbClr val="FFFF00"/>
                </a:solidFill>
                <a:effectLst/>
              </a:rPr>
              <a:t>oder</a:t>
            </a:r>
            <a:r>
              <a:rPr lang="en-US" sz="1600" dirty="0">
                <a:solidFill>
                  <a:srgbClr val="FFFF00"/>
                </a:solidFill>
                <a:effectLst/>
              </a:rPr>
              <a:t> 4</a:t>
            </a:r>
            <a:r>
              <a:rPr lang="en-US" sz="1600" baseline="30000" dirty="0">
                <a:solidFill>
                  <a:srgbClr val="FFFF00"/>
                </a:solidFill>
                <a:effectLst/>
              </a:rPr>
              <a:t>o </a:t>
            </a:r>
            <a:r>
              <a:rPr lang="en-US" sz="1600" dirty="0">
                <a:solidFill>
                  <a:srgbClr val="FFFF00"/>
                </a:solidFill>
                <a:effectLst/>
              </a:rPr>
              <a:t>C </a:t>
            </a:r>
            <a:r>
              <a:rPr lang="en-US" sz="1600" dirty="0" err="1">
                <a:solidFill>
                  <a:srgbClr val="FFFF00"/>
                </a:solidFill>
                <a:effectLst/>
              </a:rPr>
              <a:t>steigt</a:t>
            </a:r>
            <a:r>
              <a:rPr lang="en-US" sz="1600" dirty="0">
                <a:solidFill>
                  <a:srgbClr val="FFFF00"/>
                </a:solidFill>
                <a:effectLst/>
              </a:rPr>
              <a:t>, </a:t>
            </a:r>
            <a:r>
              <a:rPr lang="en-US" sz="1600" dirty="0" err="1">
                <a:effectLst/>
              </a:rPr>
              <a:t>ist</a:t>
            </a:r>
            <a:r>
              <a:rPr lang="en-US" sz="1600" dirty="0">
                <a:effectLst/>
              </a:rPr>
              <a:t> der </a:t>
            </a:r>
            <a:r>
              <a:rPr lang="en-US" sz="1600" dirty="0" err="1">
                <a:effectLst/>
              </a:rPr>
              <a:t>meiste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Schnee</a:t>
            </a:r>
            <a:r>
              <a:rPr lang="en-US" sz="1600" dirty="0">
                <a:effectLst/>
              </a:rPr>
              <a:t> des Himalayas </a:t>
            </a:r>
            <a:r>
              <a:rPr lang="en-US" sz="1600" dirty="0" err="1">
                <a:effectLst/>
              </a:rPr>
              <a:t>geschmolzen</a:t>
            </a:r>
            <a:r>
              <a:rPr lang="en-US" sz="1600" dirty="0">
                <a:effectLst/>
              </a:rPr>
              <a:t>. Dies </a:t>
            </a:r>
            <a:r>
              <a:rPr lang="en-US" sz="1600" dirty="0" err="1">
                <a:effectLst/>
              </a:rPr>
              <a:t>verursacht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weitreichende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Störungen</a:t>
            </a:r>
            <a:r>
              <a:rPr lang="en-US" sz="1600" dirty="0">
                <a:effectLst/>
              </a:rPr>
              <a:t> der </a:t>
            </a:r>
            <a:r>
              <a:rPr lang="en-US" sz="1600" dirty="0" err="1" smtClean="0">
                <a:effectLst/>
              </a:rPr>
              <a:t>grössten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 smtClean="0">
                <a:effectLst/>
              </a:rPr>
              <a:t>Flüsse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>
                <a:effectLst/>
              </a:rPr>
              <a:t>in </a:t>
            </a:r>
            <a:r>
              <a:rPr lang="en-US" sz="1600" dirty="0" err="1">
                <a:effectLst/>
              </a:rPr>
              <a:t>Asien</a:t>
            </a:r>
            <a:r>
              <a:rPr lang="en-US" sz="1600" dirty="0">
                <a:effectLst/>
              </a:rPr>
              <a:t>: des </a:t>
            </a:r>
            <a:r>
              <a:rPr lang="en-US" sz="1600" dirty="0" err="1">
                <a:effectLst/>
              </a:rPr>
              <a:t>Gelben</a:t>
            </a:r>
            <a:r>
              <a:rPr lang="en-US" sz="1600" dirty="0">
                <a:effectLst/>
              </a:rPr>
              <a:t> und Yangtze </a:t>
            </a:r>
            <a:r>
              <a:rPr lang="en-US" sz="1600" dirty="0" err="1">
                <a:effectLst/>
              </a:rPr>
              <a:t>Flusses</a:t>
            </a:r>
            <a:r>
              <a:rPr lang="en-US" sz="1600" dirty="0">
                <a:effectLst/>
              </a:rPr>
              <a:t>, des Mekong, Ganges und Indus. Von </a:t>
            </a:r>
            <a:r>
              <a:rPr lang="en-US" sz="1600" dirty="0" err="1">
                <a:effectLst/>
              </a:rPr>
              <a:t>diesen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Flüssen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sind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Länder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mit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Milliarden</a:t>
            </a:r>
            <a:r>
              <a:rPr lang="en-US" sz="1600" dirty="0">
                <a:effectLst/>
              </a:rPr>
              <a:t> von Menschen </a:t>
            </a:r>
            <a:r>
              <a:rPr lang="en-US" sz="1600" dirty="0" err="1">
                <a:effectLst/>
              </a:rPr>
              <a:t>abhängig</a:t>
            </a:r>
            <a:r>
              <a:rPr lang="en-US" sz="1600" dirty="0">
                <a:effectLst/>
              </a:rPr>
              <a:t>. In </a:t>
            </a:r>
            <a:r>
              <a:rPr lang="en-US" sz="1600" dirty="0" err="1">
                <a:effectLst/>
              </a:rPr>
              <a:t>ähnlicher</a:t>
            </a:r>
            <a:r>
              <a:rPr lang="en-US" sz="1600" dirty="0">
                <a:effectLst/>
              </a:rPr>
              <a:t> Weise </a:t>
            </a:r>
            <a:r>
              <a:rPr lang="en-US" sz="1600" dirty="0" err="1">
                <a:effectLst/>
              </a:rPr>
              <a:t>wird</a:t>
            </a:r>
            <a:r>
              <a:rPr lang="en-US" sz="1600" dirty="0">
                <a:effectLst/>
              </a:rPr>
              <a:t> der </a:t>
            </a:r>
            <a:r>
              <a:rPr lang="en-US" sz="1600" dirty="0" err="1">
                <a:effectLst/>
              </a:rPr>
              <a:t>Schnee</a:t>
            </a:r>
            <a:r>
              <a:rPr lang="en-US" sz="1600" dirty="0">
                <a:effectLst/>
              </a:rPr>
              <a:t> in den </a:t>
            </a:r>
            <a:r>
              <a:rPr lang="en-US" sz="1600" dirty="0" err="1">
                <a:effectLst/>
              </a:rPr>
              <a:t>Anden</a:t>
            </a:r>
            <a:r>
              <a:rPr lang="en-US" sz="1600" dirty="0">
                <a:effectLst/>
              </a:rPr>
              <a:t> und Rocky Mountains </a:t>
            </a:r>
            <a:r>
              <a:rPr lang="en-US" sz="1600" dirty="0" err="1">
                <a:effectLst/>
              </a:rPr>
              <a:t>verschwinden</a:t>
            </a:r>
            <a:r>
              <a:rPr lang="en-US" sz="1600" dirty="0">
                <a:effectLst/>
              </a:rPr>
              <a:t> und </a:t>
            </a:r>
            <a:r>
              <a:rPr lang="en-US" sz="1600" dirty="0" err="1">
                <a:effectLst/>
              </a:rPr>
              <a:t>Süd</a:t>
            </a:r>
            <a:r>
              <a:rPr lang="en-US" sz="1600" dirty="0">
                <a:effectLst/>
              </a:rPr>
              <a:t>- und </a:t>
            </a:r>
            <a:r>
              <a:rPr lang="en-US" sz="1600" dirty="0" err="1">
                <a:effectLst/>
              </a:rPr>
              <a:t>Nordamerika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negativ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beeinflussen</a:t>
            </a:r>
            <a:r>
              <a:rPr lang="en-US" sz="1600" dirty="0">
                <a:effectLst/>
              </a:rPr>
              <a:t>. </a:t>
            </a:r>
            <a:r>
              <a:rPr lang="en-US" sz="1600" dirty="0" err="1">
                <a:effectLst/>
              </a:rPr>
              <a:t>Ein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Grossteil</a:t>
            </a:r>
            <a:r>
              <a:rPr lang="en-US" sz="1600" dirty="0">
                <a:effectLst/>
              </a:rPr>
              <a:t> von Bangladesh </a:t>
            </a:r>
            <a:r>
              <a:rPr lang="en-US" sz="1600" dirty="0" err="1">
                <a:effectLst/>
              </a:rPr>
              <a:t>wird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unter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Wasser</a:t>
            </a:r>
            <a:r>
              <a:rPr lang="en-US" sz="1600" dirty="0">
                <a:effectLst/>
              </a:rPr>
              <a:t> sein.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7413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err="1" smtClean="0">
                <a:solidFill>
                  <a:srgbClr val="FFFF00"/>
                </a:solidFill>
                <a:effectLst/>
              </a:rPr>
              <a:t>Viele</a:t>
            </a:r>
            <a:r>
              <a:rPr lang="en-US" sz="16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1600" dirty="0">
                <a:solidFill>
                  <a:srgbClr val="FFFF00"/>
                </a:solidFill>
                <a:effectLst/>
              </a:rPr>
              <a:t>der </a:t>
            </a:r>
            <a:r>
              <a:rPr lang="en-US" sz="1600" dirty="0" err="1">
                <a:solidFill>
                  <a:srgbClr val="FFFF00"/>
                </a:solidFill>
                <a:effectLst/>
              </a:rPr>
              <a:t>grössten</a:t>
            </a:r>
            <a:r>
              <a:rPr lang="en-US" sz="1600" dirty="0">
                <a:solidFill>
                  <a:srgbClr val="FFFF00"/>
                </a:solidFill>
                <a:effectLst/>
              </a:rPr>
              <a:t> </a:t>
            </a:r>
            <a:r>
              <a:rPr lang="en-US" sz="1600" dirty="0" err="1">
                <a:solidFill>
                  <a:srgbClr val="FFFF00"/>
                </a:solidFill>
                <a:effectLst/>
              </a:rPr>
              <a:t>Städte</a:t>
            </a:r>
            <a:r>
              <a:rPr lang="en-US" sz="1600" dirty="0">
                <a:solidFill>
                  <a:srgbClr val="FFFF00"/>
                </a:solidFill>
                <a:effectLst/>
              </a:rPr>
              <a:t> der Welt </a:t>
            </a:r>
            <a:r>
              <a:rPr lang="en-US" sz="1600" dirty="0" err="1">
                <a:effectLst/>
              </a:rPr>
              <a:t>liegen</a:t>
            </a:r>
            <a:r>
              <a:rPr lang="en-US" sz="1600" dirty="0">
                <a:effectLst/>
              </a:rPr>
              <a:t> an </a:t>
            </a:r>
            <a:r>
              <a:rPr lang="en-US" sz="1600" dirty="0" err="1">
                <a:effectLst/>
              </a:rPr>
              <a:t>Küsten</a:t>
            </a:r>
            <a:r>
              <a:rPr lang="en-US" sz="1600" dirty="0">
                <a:effectLst/>
              </a:rPr>
              <a:t> und </a:t>
            </a:r>
            <a:r>
              <a:rPr lang="en-US" sz="1600" dirty="0" err="1">
                <a:effectLst/>
              </a:rPr>
              <a:t>werden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vom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ansteigenden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Meeresspiegel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verwüstet</a:t>
            </a:r>
            <a:r>
              <a:rPr lang="en-US" sz="1600" dirty="0">
                <a:effectLst/>
              </a:rPr>
              <a:t>: die </a:t>
            </a:r>
            <a:r>
              <a:rPr lang="en-US" sz="1600" dirty="0" err="1">
                <a:effectLst/>
              </a:rPr>
              <a:t>grössten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Städte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Australiens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Schanghai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Kairo</a:t>
            </a:r>
            <a:r>
              <a:rPr lang="en-US" sz="1600" dirty="0">
                <a:effectLst/>
              </a:rPr>
              <a:t>, Amsterdam, </a:t>
            </a:r>
            <a:r>
              <a:rPr lang="en-US" sz="1600" dirty="0" err="1">
                <a:effectLst/>
              </a:rPr>
              <a:t>Kopenhagen</a:t>
            </a:r>
            <a:r>
              <a:rPr lang="en-US" sz="1600" dirty="0">
                <a:effectLst/>
              </a:rPr>
              <a:t>, New York und Rio de Janeiro. </a:t>
            </a:r>
            <a:r>
              <a:rPr lang="en-US" sz="1600" dirty="0" err="1">
                <a:effectLst/>
              </a:rPr>
              <a:t>Hurrikane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Wirbelstürme</a:t>
            </a:r>
            <a:r>
              <a:rPr lang="en-US" sz="1600" dirty="0">
                <a:effectLst/>
              </a:rPr>
              <a:t> und </a:t>
            </a:r>
            <a:r>
              <a:rPr lang="en-US" sz="1600" dirty="0" err="1">
                <a:effectLst/>
              </a:rPr>
              <a:t>Taifuns</a:t>
            </a:r>
            <a:r>
              <a:rPr lang="en-US" sz="1600" dirty="0">
                <a:effectLst/>
              </a:rPr>
              <a:t> </a:t>
            </a:r>
            <a:r>
              <a:rPr lang="en-US" sz="1600" dirty="0" err="1" smtClean="0">
                <a:effectLst/>
              </a:rPr>
              <a:t>werden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 smtClean="0">
                <a:effectLst/>
              </a:rPr>
              <a:t>Hunderte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>
                <a:effectLst/>
              </a:rPr>
              <a:t>von </a:t>
            </a:r>
            <a:r>
              <a:rPr lang="en-US" sz="1600" dirty="0" err="1">
                <a:effectLst/>
              </a:rPr>
              <a:t>Millionen</a:t>
            </a:r>
            <a:r>
              <a:rPr lang="en-US" sz="1600" dirty="0">
                <a:effectLst/>
              </a:rPr>
              <a:t> Menschen </a:t>
            </a:r>
            <a:r>
              <a:rPr lang="en-US" sz="1600" dirty="0" err="1" smtClean="0">
                <a:effectLst/>
              </a:rPr>
              <a:t>mit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 smtClean="0">
                <a:effectLst/>
              </a:rPr>
              <a:t>ihrem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 smtClean="0">
                <a:effectLst/>
              </a:rPr>
              <a:t>Lebensunterhalt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>
                <a:effectLst/>
              </a:rPr>
              <a:t>zerstören</a:t>
            </a:r>
            <a:r>
              <a:rPr lang="en-US" sz="1600" dirty="0" smtClean="0">
                <a:effectLst/>
              </a:rPr>
              <a:t>.</a:t>
            </a:r>
            <a:endParaRPr lang="en-US" sz="800" dirty="0" smtClean="0">
              <a:effectLst/>
            </a:endParaRPr>
          </a:p>
          <a:p>
            <a:pPr marL="0" indent="0">
              <a:buNone/>
            </a:pPr>
            <a:endParaRPr lang="en-US" sz="800" dirty="0">
              <a:effectLst/>
            </a:endParaRPr>
          </a:p>
          <a:p>
            <a:pPr marL="0" indent="0">
              <a:buNone/>
            </a:pPr>
            <a:r>
              <a:rPr lang="en-US" sz="1600" dirty="0" err="1" smtClean="0">
                <a:solidFill>
                  <a:srgbClr val="FFFF00"/>
                </a:solidFill>
                <a:effectLst/>
              </a:rPr>
              <a:t>Wissenschaftlich</a:t>
            </a:r>
            <a:r>
              <a:rPr lang="en-US" sz="16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effectLst/>
              </a:rPr>
              <a:t>ist</a:t>
            </a:r>
            <a:r>
              <a:rPr lang="en-US" sz="16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effectLst/>
              </a:rPr>
              <a:t>praktisch</a:t>
            </a:r>
            <a:r>
              <a:rPr lang="en-US" sz="16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1600" dirty="0" err="1">
                <a:solidFill>
                  <a:srgbClr val="FFFF00"/>
                </a:solidFill>
                <a:effectLst/>
              </a:rPr>
              <a:t>unbestritten</a:t>
            </a:r>
            <a:r>
              <a:rPr lang="en-US" sz="1600" dirty="0">
                <a:solidFill>
                  <a:srgbClr val="FFFF00"/>
                </a:solidFill>
                <a:effectLst/>
              </a:rPr>
              <a:t>: </a:t>
            </a:r>
            <a:r>
              <a:rPr lang="en-US" sz="1600" dirty="0">
                <a:effectLst/>
              </a:rPr>
              <a:t>Solange </a:t>
            </a:r>
            <a:r>
              <a:rPr lang="en-US" sz="1600" dirty="0" err="1">
                <a:effectLst/>
              </a:rPr>
              <a:t>kein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Gleichgewicht</a:t>
            </a:r>
            <a:r>
              <a:rPr lang="en-US" sz="1600" dirty="0">
                <a:effectLst/>
              </a:rPr>
              <a:t> der </a:t>
            </a:r>
            <a:r>
              <a:rPr lang="en-US" sz="1600" dirty="0" err="1">
                <a:effectLst/>
              </a:rPr>
              <a:t>Temperatur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unter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einer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Erhöhung</a:t>
            </a:r>
            <a:r>
              <a:rPr lang="en-US" sz="1600" dirty="0">
                <a:effectLst/>
              </a:rPr>
              <a:t> von 2</a:t>
            </a:r>
            <a:r>
              <a:rPr lang="en-US" sz="1600" baseline="30000" dirty="0">
                <a:effectLst/>
              </a:rPr>
              <a:t>o</a:t>
            </a:r>
            <a:r>
              <a:rPr lang="en-US" sz="1600" dirty="0">
                <a:effectLst/>
              </a:rPr>
              <a:t> C </a:t>
            </a:r>
            <a:r>
              <a:rPr lang="en-US" sz="1600" dirty="0" err="1">
                <a:effectLst/>
              </a:rPr>
              <a:t>gefunden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werden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kann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werden</a:t>
            </a:r>
            <a:r>
              <a:rPr lang="en-US" sz="1600" dirty="0">
                <a:effectLst/>
              </a:rPr>
              <a:t> die </a:t>
            </a:r>
            <a:r>
              <a:rPr lang="en-US" sz="1600" dirty="0" err="1">
                <a:effectLst/>
              </a:rPr>
              <a:t>Temperaturen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steigen</a:t>
            </a:r>
            <a:r>
              <a:rPr lang="en-US" sz="1600" dirty="0" smtClean="0">
                <a:effectLst/>
              </a:rPr>
              <a:t>.</a:t>
            </a:r>
            <a:endParaRPr lang="en-US" sz="800" dirty="0" smtClean="0">
              <a:effectLst/>
            </a:endParaRPr>
          </a:p>
          <a:p>
            <a:pPr marL="0" indent="0">
              <a:buNone/>
            </a:pPr>
            <a:endParaRPr lang="en-US" sz="800" dirty="0">
              <a:effectLst/>
            </a:endParaRPr>
          </a:p>
          <a:p>
            <a:pPr marL="0" indent="0">
              <a:buNone/>
            </a:pPr>
            <a:r>
              <a:rPr lang="en-US" sz="1600" b="1" dirty="0" err="1" smtClean="0">
                <a:solidFill>
                  <a:srgbClr val="FFFF00"/>
                </a:solidFill>
                <a:effectLst/>
              </a:rPr>
              <a:t>Deshalb</a:t>
            </a:r>
            <a:r>
              <a:rPr lang="en-US" sz="1600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  <a:effectLst/>
              </a:rPr>
              <a:t>ist</a:t>
            </a:r>
            <a:r>
              <a:rPr lang="en-US" sz="1600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  <a:effectLst/>
              </a:rPr>
              <a:t>entscheidend</a:t>
            </a:r>
            <a:r>
              <a:rPr lang="en-US" sz="1600" dirty="0">
                <a:solidFill>
                  <a:srgbClr val="FFFF00"/>
                </a:solidFill>
                <a:effectLst/>
              </a:rPr>
              <a:t>, was in den </a:t>
            </a:r>
            <a:r>
              <a:rPr lang="en-US" sz="1600" dirty="0" err="1">
                <a:solidFill>
                  <a:srgbClr val="FFFF00"/>
                </a:solidFill>
                <a:effectLst/>
              </a:rPr>
              <a:t>nächsten</a:t>
            </a:r>
            <a:r>
              <a:rPr lang="en-US" sz="1600" dirty="0">
                <a:solidFill>
                  <a:srgbClr val="FFFF00"/>
                </a:solidFill>
                <a:effectLst/>
              </a:rPr>
              <a:t> </a:t>
            </a:r>
            <a:r>
              <a:rPr lang="en-US" sz="1600" dirty="0" err="1">
                <a:solidFill>
                  <a:srgbClr val="FFFF00"/>
                </a:solidFill>
                <a:effectLst/>
              </a:rPr>
              <a:t>zwei</a:t>
            </a:r>
            <a:r>
              <a:rPr lang="en-US" sz="1600" dirty="0">
                <a:solidFill>
                  <a:srgbClr val="FFFF00"/>
                </a:solidFill>
                <a:effectLst/>
              </a:rPr>
              <a:t> </a:t>
            </a:r>
            <a:r>
              <a:rPr lang="en-US" sz="1600" dirty="0" err="1">
                <a:solidFill>
                  <a:srgbClr val="FFFF00"/>
                </a:solidFill>
                <a:effectLst/>
              </a:rPr>
              <a:t>Jahrzehnten</a:t>
            </a:r>
            <a:r>
              <a:rPr lang="en-US" sz="1600" dirty="0">
                <a:solidFill>
                  <a:srgbClr val="FFFF00"/>
                </a:solidFill>
                <a:effectLst/>
              </a:rPr>
              <a:t> </a:t>
            </a:r>
            <a:r>
              <a:rPr lang="en-US" sz="1600" dirty="0" err="1">
                <a:solidFill>
                  <a:srgbClr val="FFFF00"/>
                </a:solidFill>
                <a:effectLst/>
              </a:rPr>
              <a:t>passieren</a:t>
            </a:r>
            <a:r>
              <a:rPr lang="en-US" sz="1600" dirty="0">
                <a:solidFill>
                  <a:srgbClr val="FFFF00"/>
                </a:solidFill>
                <a:effectLst/>
              </a:rPr>
              <a:t> </a:t>
            </a:r>
            <a:r>
              <a:rPr lang="en-US" sz="1600" dirty="0" err="1">
                <a:solidFill>
                  <a:srgbClr val="FFFF00"/>
                </a:solidFill>
                <a:effectLst/>
              </a:rPr>
              <a:t>wird</a:t>
            </a:r>
            <a:r>
              <a:rPr lang="en-US" sz="1600" dirty="0">
                <a:solidFill>
                  <a:srgbClr val="FFFF00"/>
                </a:solidFill>
                <a:effectLst/>
              </a:rPr>
              <a:t> und </a:t>
            </a:r>
            <a:r>
              <a:rPr lang="en-US" sz="1600" dirty="0" err="1">
                <a:solidFill>
                  <a:srgbClr val="FFFF00"/>
                </a:solidFill>
                <a:effectLst/>
              </a:rPr>
              <a:t>wie</a:t>
            </a:r>
            <a:r>
              <a:rPr lang="en-US" sz="1600" dirty="0">
                <a:solidFill>
                  <a:srgbClr val="FFFF00"/>
                </a:solidFill>
                <a:effectLst/>
              </a:rPr>
              <a:t> der </a:t>
            </a:r>
            <a:r>
              <a:rPr lang="en-US" sz="1600" dirty="0" err="1">
                <a:solidFill>
                  <a:srgbClr val="FFFF00"/>
                </a:solidFill>
                <a:effectLst/>
              </a:rPr>
              <a:t>Klimawandel</a:t>
            </a:r>
            <a:r>
              <a:rPr lang="en-US" sz="1600" dirty="0">
                <a:solidFill>
                  <a:srgbClr val="FFFF00"/>
                </a:solidFill>
                <a:effectLst/>
              </a:rPr>
              <a:t> </a:t>
            </a:r>
            <a:r>
              <a:rPr lang="en-US" sz="1600" dirty="0" err="1">
                <a:solidFill>
                  <a:srgbClr val="FFFF00"/>
                </a:solidFill>
                <a:effectLst/>
              </a:rPr>
              <a:t>gemanagt</a:t>
            </a:r>
            <a:r>
              <a:rPr lang="en-US" sz="1600" dirty="0">
                <a:solidFill>
                  <a:srgbClr val="FFFF00"/>
                </a:solidFill>
                <a:effectLst/>
              </a:rPr>
              <a:t> </a:t>
            </a:r>
            <a:r>
              <a:rPr lang="en-US" sz="1600" dirty="0" err="1">
                <a:solidFill>
                  <a:srgbClr val="FFFF00"/>
                </a:solidFill>
                <a:effectLst/>
              </a:rPr>
              <a:t>wird</a:t>
            </a:r>
            <a:r>
              <a:rPr lang="en-US" sz="1600" dirty="0">
                <a:solidFill>
                  <a:srgbClr val="FFFF00"/>
                </a:solidFill>
                <a:effectLst/>
              </a:rPr>
              <a:t>. </a:t>
            </a:r>
            <a:endParaRPr lang="en-US" sz="800" dirty="0">
              <a:solidFill>
                <a:srgbClr val="FFFF00"/>
              </a:solidFill>
              <a:effectLst/>
            </a:endParaRP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1600" dirty="0" err="1" smtClean="0"/>
              <a:t>Es</a:t>
            </a:r>
            <a:r>
              <a:rPr lang="en-US" sz="1600" dirty="0" smtClean="0"/>
              <a:t> </a:t>
            </a:r>
            <a:r>
              <a:rPr lang="en-US" sz="1600" dirty="0" err="1" smtClean="0"/>
              <a:t>steht</a:t>
            </a:r>
            <a:r>
              <a:rPr lang="en-US" sz="1600" dirty="0" smtClean="0"/>
              <a:t> </a:t>
            </a:r>
            <a:r>
              <a:rPr lang="en-US" sz="1600" dirty="0" err="1" smtClean="0"/>
              <a:t>praktisch</a:t>
            </a:r>
            <a:r>
              <a:rPr lang="en-US" sz="1600" dirty="0" smtClean="0"/>
              <a:t> fest:</a:t>
            </a:r>
          </a:p>
          <a:p>
            <a:r>
              <a:rPr lang="en-US" sz="1600" dirty="0" err="1" smtClean="0">
                <a:effectLst/>
              </a:rPr>
              <a:t>Verdoppelung</a:t>
            </a:r>
            <a:r>
              <a:rPr lang="en-US" sz="1600" dirty="0" smtClean="0">
                <a:effectLst/>
              </a:rPr>
              <a:t> der </a:t>
            </a:r>
            <a:r>
              <a:rPr lang="en-US" sz="1600" dirty="0" err="1" smtClean="0">
                <a:effectLst/>
              </a:rPr>
              <a:t>Infrastruktur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>
                <a:effectLst/>
              </a:rPr>
              <a:t>der Welt </a:t>
            </a:r>
            <a:r>
              <a:rPr lang="en-US" sz="1600" dirty="0" smtClean="0">
                <a:effectLst/>
              </a:rPr>
              <a:t>in </a:t>
            </a:r>
            <a:r>
              <a:rPr lang="en-US" sz="1600" dirty="0">
                <a:effectLst/>
              </a:rPr>
              <a:t>den </a:t>
            </a:r>
            <a:r>
              <a:rPr lang="en-US" sz="1600" dirty="0" err="1">
                <a:effectLst/>
              </a:rPr>
              <a:t>nächsten</a:t>
            </a:r>
            <a:r>
              <a:rPr lang="en-US" sz="1600" dirty="0">
                <a:effectLst/>
              </a:rPr>
              <a:t> 15 </a:t>
            </a:r>
            <a:r>
              <a:rPr lang="en-US" sz="1600" dirty="0" err="1" smtClean="0">
                <a:effectLst/>
              </a:rPr>
              <a:t>Jahren</a:t>
            </a:r>
            <a:endParaRPr lang="en-US" sz="1600" dirty="0" smtClean="0">
              <a:effectLst/>
            </a:endParaRPr>
          </a:p>
          <a:p>
            <a:r>
              <a:rPr lang="en-US" sz="1600" dirty="0" err="1" smtClean="0">
                <a:effectLst/>
              </a:rPr>
              <a:t>Verdoppelung</a:t>
            </a:r>
            <a:r>
              <a:rPr lang="en-US" sz="1600" dirty="0" smtClean="0">
                <a:effectLst/>
              </a:rPr>
              <a:t> der </a:t>
            </a:r>
            <a:r>
              <a:rPr lang="en-US" sz="1600" dirty="0" err="1" smtClean="0">
                <a:effectLst/>
              </a:rPr>
              <a:t>Weltwirtschaft</a:t>
            </a:r>
            <a:r>
              <a:rPr lang="en-US" sz="1600" dirty="0" smtClean="0">
                <a:effectLst/>
              </a:rPr>
              <a:t> in </a:t>
            </a:r>
            <a:r>
              <a:rPr lang="en-US" sz="1600" dirty="0">
                <a:effectLst/>
              </a:rPr>
              <a:t>den </a:t>
            </a:r>
            <a:r>
              <a:rPr lang="en-US" sz="1600" dirty="0" err="1">
                <a:effectLst/>
              </a:rPr>
              <a:t>nächsten</a:t>
            </a:r>
            <a:r>
              <a:rPr lang="en-US" sz="1600" dirty="0">
                <a:effectLst/>
              </a:rPr>
              <a:t> 20 </a:t>
            </a:r>
            <a:r>
              <a:rPr lang="en-US" sz="1600" dirty="0" err="1" smtClean="0">
                <a:effectLst/>
              </a:rPr>
              <a:t>Jahren</a:t>
            </a:r>
            <a:endParaRPr lang="en-US" sz="1600" dirty="0" smtClean="0">
              <a:effectLst/>
            </a:endParaRPr>
          </a:p>
          <a:p>
            <a:r>
              <a:rPr lang="en-US" sz="1600" dirty="0" err="1" smtClean="0">
                <a:effectLst/>
              </a:rPr>
              <a:t>Verdoppelung</a:t>
            </a:r>
            <a:r>
              <a:rPr lang="en-US" sz="1600" dirty="0" smtClean="0">
                <a:effectLst/>
              </a:rPr>
              <a:t> der </a:t>
            </a:r>
            <a:r>
              <a:rPr lang="en-US" sz="1600" dirty="0" err="1">
                <a:effectLst/>
              </a:rPr>
              <a:t>Weltbevölkerung</a:t>
            </a:r>
            <a:r>
              <a:rPr lang="en-US" sz="1600" dirty="0">
                <a:effectLst/>
              </a:rPr>
              <a:t> </a:t>
            </a:r>
            <a:r>
              <a:rPr lang="en-US" sz="1600" dirty="0" smtClean="0">
                <a:effectLst/>
              </a:rPr>
              <a:t>in den </a:t>
            </a:r>
            <a:r>
              <a:rPr lang="en-US" sz="1600" dirty="0" err="1">
                <a:effectLst/>
              </a:rPr>
              <a:t>nächsten</a:t>
            </a:r>
            <a:r>
              <a:rPr lang="en-US" sz="1600" dirty="0">
                <a:effectLst/>
              </a:rPr>
              <a:t> 40 </a:t>
            </a:r>
            <a:r>
              <a:rPr lang="en-US" sz="1600" dirty="0" err="1" smtClean="0">
                <a:effectLst/>
              </a:rPr>
              <a:t>Jahren</a:t>
            </a:r>
            <a:endParaRPr lang="en-US" sz="800" dirty="0" smtClean="0">
              <a:effectLst/>
            </a:endParaRPr>
          </a:p>
          <a:p>
            <a:pPr marL="0" indent="0">
              <a:buNone/>
            </a:pPr>
            <a:endParaRPr lang="en-US" sz="800" dirty="0" smtClean="0">
              <a:effectLst/>
            </a:endParaRPr>
          </a:p>
          <a:p>
            <a:pPr marL="0" indent="0">
              <a:buNone/>
            </a:pPr>
            <a:r>
              <a:rPr lang="en-US" sz="1600" dirty="0" smtClean="0">
                <a:effectLst/>
              </a:rPr>
              <a:t>Um </a:t>
            </a:r>
            <a:r>
              <a:rPr lang="en-US" sz="1600" dirty="0">
                <a:effectLst/>
              </a:rPr>
              <a:t>das </a:t>
            </a:r>
            <a:r>
              <a:rPr lang="en-US" sz="1600" dirty="0" err="1">
                <a:effectLst/>
              </a:rPr>
              <a:t>Gleichgewicht</a:t>
            </a:r>
            <a:r>
              <a:rPr lang="en-US" sz="1600" dirty="0">
                <a:effectLst/>
              </a:rPr>
              <a:t> der </a:t>
            </a:r>
            <a:r>
              <a:rPr lang="en-US" sz="1600" dirty="0" err="1">
                <a:effectLst/>
              </a:rPr>
              <a:t>Temperatur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unter</a:t>
            </a:r>
            <a:r>
              <a:rPr lang="en-US" sz="1600" dirty="0">
                <a:effectLst/>
              </a:rPr>
              <a:t> 2</a:t>
            </a:r>
            <a:r>
              <a:rPr lang="en-US" sz="1600" baseline="30000" dirty="0">
                <a:effectLst/>
              </a:rPr>
              <a:t>o</a:t>
            </a:r>
            <a:r>
              <a:rPr lang="en-US" sz="1600" dirty="0">
                <a:effectLst/>
              </a:rPr>
              <a:t> C </a:t>
            </a:r>
            <a:r>
              <a:rPr lang="en-US" sz="1600" dirty="0" err="1">
                <a:effectLst/>
              </a:rPr>
              <a:t>zu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erreichen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müssen</a:t>
            </a:r>
            <a:r>
              <a:rPr lang="en-US" sz="1600" dirty="0">
                <a:effectLst/>
              </a:rPr>
              <a:t> die </a:t>
            </a:r>
            <a:r>
              <a:rPr lang="en-US" sz="1600" dirty="0" err="1">
                <a:effectLst/>
              </a:rPr>
              <a:t>Emissionen</a:t>
            </a:r>
            <a:r>
              <a:rPr lang="en-US" sz="1600" dirty="0">
                <a:effectLst/>
              </a:rPr>
              <a:t> um 20 </a:t>
            </a:r>
            <a:r>
              <a:rPr lang="en-US" sz="1600" dirty="0" err="1">
                <a:effectLst/>
              </a:rPr>
              <a:t>oder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mehr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Prozente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abnehmen</a:t>
            </a:r>
            <a:r>
              <a:rPr lang="en-US" sz="1600" dirty="0">
                <a:effectLst/>
              </a:rPr>
              <a:t>. Das </a:t>
            </a:r>
            <a:r>
              <a:rPr lang="en-US" sz="1600" dirty="0" err="1">
                <a:effectLst/>
              </a:rPr>
              <a:t>verlangt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eine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radikale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Änderung</a:t>
            </a:r>
            <a:r>
              <a:rPr lang="en-US" sz="1600" dirty="0">
                <a:effectLst/>
              </a:rPr>
              <a:t> in </a:t>
            </a:r>
            <a:r>
              <a:rPr lang="en-US" sz="1600" dirty="0" err="1" smtClean="0">
                <a:effectLst/>
              </a:rPr>
              <a:t>unseren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>
                <a:effectLst/>
              </a:rPr>
              <a:t>Infrastrukturen</a:t>
            </a:r>
            <a:r>
              <a:rPr lang="en-US" sz="1600" dirty="0">
                <a:effectLst/>
              </a:rPr>
              <a:t> und in </a:t>
            </a:r>
            <a:r>
              <a:rPr lang="en-US" sz="1600" dirty="0" err="1">
                <a:effectLst/>
              </a:rPr>
              <a:t>unsern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Wachstumsmustern</a:t>
            </a:r>
            <a:r>
              <a:rPr lang="en-US" sz="1600" dirty="0">
                <a:effectLst/>
              </a:rPr>
              <a:t> in den </a:t>
            </a:r>
            <a:r>
              <a:rPr lang="en-US" sz="1600" dirty="0" err="1">
                <a:effectLst/>
              </a:rPr>
              <a:t>nächsten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zwei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Jahrzehnten</a:t>
            </a:r>
            <a:r>
              <a:rPr lang="en-US" sz="1600" dirty="0" smtClean="0">
                <a:effectLst/>
              </a:rPr>
              <a:t>.</a:t>
            </a:r>
          </a:p>
          <a:p>
            <a:pPr marL="0" indent="0">
              <a:buNone/>
            </a:pPr>
            <a:endParaRPr lang="en-US" sz="1600" dirty="0" smtClean="0">
              <a:effectLst/>
            </a:endParaRPr>
          </a:p>
          <a:p>
            <a:pPr marL="0" indent="0">
              <a:buNone/>
            </a:pPr>
            <a:r>
              <a:rPr lang="en-US" sz="1600" b="1" dirty="0" err="1" smtClean="0">
                <a:solidFill>
                  <a:srgbClr val="FFFF00"/>
                </a:solidFill>
                <a:effectLst/>
              </a:rPr>
              <a:t>Kohlenstoffarmes</a:t>
            </a:r>
            <a:r>
              <a:rPr lang="en-US" sz="1600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effectLst/>
              </a:rPr>
              <a:t>Wachstum</a:t>
            </a:r>
            <a:r>
              <a:rPr lang="en-US" sz="1600" b="1" dirty="0">
                <a:solidFill>
                  <a:srgbClr val="FFFF00"/>
                </a:solidFill>
                <a:effectLst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effectLst/>
              </a:rPr>
              <a:t>ist</a:t>
            </a:r>
            <a:r>
              <a:rPr lang="en-US" sz="1600" b="1" dirty="0">
                <a:solidFill>
                  <a:srgbClr val="FFFF00"/>
                </a:solidFill>
                <a:effectLst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effectLst/>
              </a:rPr>
              <a:t>gefordert</a:t>
            </a:r>
            <a:r>
              <a:rPr lang="en-US" sz="1600" b="1" dirty="0">
                <a:solidFill>
                  <a:srgbClr val="FFFF00"/>
                </a:solidFill>
                <a:effectLst/>
              </a:rPr>
              <a:t>. 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35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err="1" smtClean="0">
                <a:solidFill>
                  <a:srgbClr val="FFFF00"/>
                </a:solidFill>
              </a:rPr>
              <a:t>Klimawandel</a:t>
            </a:r>
            <a:r>
              <a:rPr lang="en-US" sz="1800" dirty="0" smtClean="0">
                <a:solidFill>
                  <a:srgbClr val="FFFF00"/>
                </a:solidFill>
              </a:rPr>
              <a:t> und </a:t>
            </a:r>
            <a:r>
              <a:rPr lang="en-US" sz="1800" dirty="0" err="1" smtClean="0">
                <a:solidFill>
                  <a:srgbClr val="FFFF00"/>
                </a:solidFill>
              </a:rPr>
              <a:t>weltweite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Armut</a:t>
            </a:r>
            <a:r>
              <a:rPr lang="en-US" sz="1800" dirty="0" smtClean="0">
                <a:solidFill>
                  <a:srgbClr val="FFFF00"/>
                </a:solidFill>
              </a:rPr>
              <a:t>:</a:t>
            </a:r>
          </a:p>
          <a:p>
            <a:pPr marL="0" indent="0">
              <a:buNone/>
            </a:pPr>
            <a:endParaRPr lang="en-US" sz="1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1600" dirty="0" err="1">
                <a:effectLst/>
              </a:rPr>
              <a:t>Wenn</a:t>
            </a:r>
            <a:r>
              <a:rPr lang="en-US" sz="1600" dirty="0">
                <a:effectLst/>
              </a:rPr>
              <a:t> der </a:t>
            </a:r>
            <a:r>
              <a:rPr lang="en-US" sz="1600" dirty="0" err="1">
                <a:effectLst/>
              </a:rPr>
              <a:t>Klimawandel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nicht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richtig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gehandhabt</a:t>
            </a:r>
            <a:r>
              <a:rPr lang="en-US" sz="1600" dirty="0">
                <a:effectLst/>
              </a:rPr>
              <a:t> und </a:t>
            </a:r>
            <a:r>
              <a:rPr lang="en-US" sz="1600" dirty="0" err="1">
                <a:effectLst/>
              </a:rPr>
              <a:t>kontrolliert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wird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werden</a:t>
            </a:r>
            <a:r>
              <a:rPr lang="en-US" sz="1600" dirty="0">
                <a:effectLst/>
              </a:rPr>
              <a:t> die </a:t>
            </a:r>
            <a:r>
              <a:rPr lang="en-US" sz="1600" dirty="0" err="1">
                <a:effectLst/>
              </a:rPr>
              <a:t>Ärmsten</a:t>
            </a:r>
            <a:r>
              <a:rPr lang="en-US" sz="1600" dirty="0">
                <a:effectLst/>
              </a:rPr>
              <a:t> am </a:t>
            </a:r>
            <a:r>
              <a:rPr lang="en-US" sz="1600" dirty="0" err="1">
                <a:effectLst/>
              </a:rPr>
              <a:t>frühesten</a:t>
            </a:r>
            <a:r>
              <a:rPr lang="en-US" sz="1600" dirty="0">
                <a:effectLst/>
              </a:rPr>
              <a:t> und am </a:t>
            </a:r>
            <a:r>
              <a:rPr lang="en-US" sz="1600" dirty="0" err="1">
                <a:effectLst/>
              </a:rPr>
              <a:t>schwersten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davon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betroffen</a:t>
            </a:r>
            <a:r>
              <a:rPr lang="en-US" sz="1600" dirty="0">
                <a:effectLst/>
              </a:rPr>
              <a:t>. </a:t>
            </a:r>
            <a:endParaRPr lang="en-US" sz="800" dirty="0" smtClean="0">
              <a:effectLst/>
            </a:endParaRPr>
          </a:p>
          <a:p>
            <a:pPr marL="0" indent="0">
              <a:buNone/>
            </a:pPr>
            <a:endParaRPr lang="en-US" sz="800" dirty="0">
              <a:effectLst/>
            </a:endParaRPr>
          </a:p>
          <a:p>
            <a:pPr marL="0" indent="0">
              <a:buNone/>
            </a:pPr>
            <a:r>
              <a:rPr lang="en-US" sz="1600" dirty="0" err="1" smtClean="0"/>
              <a:t>Siehe</a:t>
            </a:r>
            <a:r>
              <a:rPr lang="en-US" sz="1600" dirty="0" smtClean="0"/>
              <a:t> </a:t>
            </a:r>
            <a:r>
              <a:rPr lang="en-US" sz="1600" dirty="0" err="1" smtClean="0"/>
              <a:t>Hurrikan</a:t>
            </a:r>
            <a:r>
              <a:rPr lang="en-US" sz="1600" dirty="0" smtClean="0"/>
              <a:t> Katrina (2005), </a:t>
            </a:r>
            <a:r>
              <a:rPr lang="en-US" sz="1600" dirty="0" err="1" smtClean="0"/>
              <a:t>Wirbelsturm</a:t>
            </a:r>
            <a:r>
              <a:rPr lang="en-US" sz="1600" dirty="0" smtClean="0"/>
              <a:t> in Mumbai und Maharashtra (2005), </a:t>
            </a:r>
            <a:r>
              <a:rPr lang="en-US" sz="1600" dirty="0" err="1" smtClean="0"/>
              <a:t>Fluten</a:t>
            </a:r>
            <a:r>
              <a:rPr lang="en-US" sz="1600" dirty="0" smtClean="0"/>
              <a:t> in  Pakistan (2010)</a:t>
            </a: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600" dirty="0" err="1" smtClean="0">
                <a:solidFill>
                  <a:srgbClr val="FFFF00"/>
                </a:solidFill>
                <a:effectLst/>
              </a:rPr>
              <a:t>Ärmere</a:t>
            </a:r>
            <a:r>
              <a:rPr lang="en-US" sz="16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1600" dirty="0" err="1">
                <a:solidFill>
                  <a:srgbClr val="FFFF00"/>
                </a:solidFill>
                <a:effectLst/>
              </a:rPr>
              <a:t>Leute</a:t>
            </a:r>
            <a:r>
              <a:rPr lang="en-US" sz="1600" dirty="0">
                <a:solidFill>
                  <a:srgbClr val="FFFF00"/>
                </a:solidFill>
                <a:effectLst/>
              </a:rPr>
              <a:t> </a:t>
            </a:r>
            <a:r>
              <a:rPr lang="en-US" sz="1600" dirty="0" err="1" smtClean="0">
                <a:effectLst/>
              </a:rPr>
              <a:t>leben</a:t>
            </a:r>
            <a:r>
              <a:rPr lang="en-US" sz="1600" dirty="0" smtClean="0">
                <a:effectLst/>
              </a:rPr>
              <a:t> auf </a:t>
            </a:r>
            <a:r>
              <a:rPr lang="en-US" sz="1600" dirty="0" err="1">
                <a:effectLst/>
              </a:rPr>
              <a:t>ungeschütztem</a:t>
            </a:r>
            <a:r>
              <a:rPr lang="en-US" sz="1600" dirty="0">
                <a:effectLst/>
              </a:rPr>
              <a:t> </a:t>
            </a:r>
            <a:r>
              <a:rPr lang="en-US" sz="1600" dirty="0" smtClean="0">
                <a:effectLst/>
              </a:rPr>
              <a:t>Land, </a:t>
            </a:r>
            <a:r>
              <a:rPr lang="en-US" sz="1600" dirty="0" err="1" smtClean="0">
                <a:effectLst/>
              </a:rPr>
              <a:t>haben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 smtClean="0">
                <a:effectLst/>
              </a:rPr>
              <a:t>weniger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>
                <a:effectLst/>
              </a:rPr>
              <a:t>robuste</a:t>
            </a:r>
            <a:r>
              <a:rPr lang="en-US" sz="1600" dirty="0">
                <a:effectLst/>
              </a:rPr>
              <a:t> </a:t>
            </a:r>
            <a:r>
              <a:rPr lang="en-US" sz="1600" dirty="0" err="1" smtClean="0">
                <a:effectLst/>
              </a:rPr>
              <a:t>Wohnungen</a:t>
            </a:r>
            <a:r>
              <a:rPr lang="en-US" sz="1600" dirty="0" smtClean="0">
                <a:effectLst/>
              </a:rPr>
              <a:t>, </a:t>
            </a:r>
            <a:r>
              <a:rPr lang="en-US" sz="1600" dirty="0" err="1" smtClean="0">
                <a:effectLst/>
              </a:rPr>
              <a:t>können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 smtClean="0">
                <a:effectLst/>
              </a:rPr>
              <a:t>weniger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>
                <a:effectLst/>
              </a:rPr>
              <a:t>schnell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vor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dem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Unwetter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fliehen</a:t>
            </a:r>
            <a:r>
              <a:rPr lang="en-US" sz="1600" dirty="0">
                <a:effectLst/>
              </a:rPr>
              <a:t> </a:t>
            </a:r>
            <a:r>
              <a:rPr lang="en-US" sz="1600" dirty="0" smtClean="0">
                <a:effectLst/>
              </a:rPr>
              <a:t>und </a:t>
            </a:r>
            <a:r>
              <a:rPr lang="en-US" sz="1600" dirty="0" err="1" smtClean="0">
                <a:effectLst/>
              </a:rPr>
              <a:t>sind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 smtClean="0">
                <a:effectLst/>
              </a:rPr>
              <a:t>weniger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 smtClean="0">
                <a:effectLst/>
              </a:rPr>
              <a:t>imstande</a:t>
            </a:r>
            <a:r>
              <a:rPr lang="en-US" sz="1600" dirty="0" smtClean="0">
                <a:effectLst/>
              </a:rPr>
              <a:t>, </a:t>
            </a:r>
            <a:r>
              <a:rPr lang="en-US" sz="1600" dirty="0" err="1">
                <a:effectLst/>
              </a:rPr>
              <a:t>sich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dagegen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zu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versichern</a:t>
            </a:r>
            <a:r>
              <a:rPr lang="en-US" sz="1600" dirty="0">
                <a:effectLst/>
              </a:rPr>
              <a:t>. </a:t>
            </a:r>
            <a:endParaRPr lang="en-US" sz="800" dirty="0" smtClean="0">
              <a:effectLst/>
            </a:endParaRPr>
          </a:p>
          <a:p>
            <a:pPr marL="0" indent="0">
              <a:buNone/>
            </a:pPr>
            <a:endParaRPr lang="en-US" sz="800" dirty="0">
              <a:effectLst/>
            </a:endParaRPr>
          </a:p>
          <a:p>
            <a:pPr marL="0" indent="0">
              <a:buNone/>
            </a:pPr>
            <a:r>
              <a:rPr lang="en-US" sz="1600" dirty="0" err="1" smtClean="0">
                <a:solidFill>
                  <a:srgbClr val="FFFF00"/>
                </a:solidFill>
                <a:effectLst/>
              </a:rPr>
              <a:t>Arme</a:t>
            </a:r>
            <a:r>
              <a:rPr lang="en-US" sz="16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1600" dirty="0" err="1">
                <a:solidFill>
                  <a:srgbClr val="FFFF00"/>
                </a:solidFill>
                <a:effectLst/>
              </a:rPr>
              <a:t>Leute</a:t>
            </a:r>
            <a:r>
              <a:rPr lang="en-US" sz="1600" dirty="0">
                <a:solidFill>
                  <a:srgbClr val="FFFF00"/>
                </a:solidFill>
                <a:effectLst/>
              </a:rPr>
              <a:t> </a:t>
            </a:r>
            <a:r>
              <a:rPr lang="en-US" sz="1600" dirty="0" err="1" smtClean="0">
                <a:effectLst/>
              </a:rPr>
              <a:t>sind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 smtClean="0">
                <a:effectLst/>
              </a:rPr>
              <a:t>verletzbarer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>
                <a:effectLst/>
              </a:rPr>
              <a:t>und </a:t>
            </a:r>
            <a:r>
              <a:rPr lang="en-US" sz="1600" dirty="0" err="1">
                <a:effectLst/>
              </a:rPr>
              <a:t>mehr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graduellen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langsameren</a:t>
            </a:r>
            <a:r>
              <a:rPr lang="en-US" sz="1600" dirty="0">
                <a:effectLst/>
              </a:rPr>
              <a:t> und </a:t>
            </a:r>
            <a:r>
              <a:rPr lang="en-US" sz="1600" dirty="0" err="1">
                <a:effectLst/>
              </a:rPr>
              <a:t>umfassenderen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Umweltkatastrophen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ausgesetzt</a:t>
            </a:r>
            <a:r>
              <a:rPr lang="en-US" sz="1600" dirty="0">
                <a:effectLst/>
              </a:rPr>
              <a:t>; </a:t>
            </a:r>
            <a:r>
              <a:rPr lang="en-US" sz="1600" dirty="0" err="1">
                <a:effectLst/>
              </a:rPr>
              <a:t>zum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Beispiel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wegen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Wassermangel</a:t>
            </a:r>
            <a:r>
              <a:rPr lang="en-US" sz="1600" dirty="0">
                <a:effectLst/>
              </a:rPr>
              <a:t> und </a:t>
            </a:r>
            <a:r>
              <a:rPr lang="en-US" sz="1600" dirty="0" err="1">
                <a:effectLst/>
              </a:rPr>
              <a:t>intensiveren</a:t>
            </a:r>
            <a:r>
              <a:rPr lang="en-US" sz="1600" dirty="0">
                <a:effectLst/>
              </a:rPr>
              <a:t> und </a:t>
            </a:r>
            <a:r>
              <a:rPr lang="en-US" sz="1600" dirty="0" err="1">
                <a:effectLst/>
              </a:rPr>
              <a:t>grösseren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Wetterschwankungen</a:t>
            </a:r>
            <a:r>
              <a:rPr lang="en-US" sz="1600" dirty="0">
                <a:effectLst/>
              </a:rPr>
              <a:t>. </a:t>
            </a:r>
            <a:r>
              <a:rPr lang="en-US" sz="1600" dirty="0" err="1">
                <a:effectLst/>
              </a:rPr>
              <a:t>Arme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Leute</a:t>
            </a:r>
            <a:r>
              <a:rPr lang="en-US" sz="1600" dirty="0">
                <a:effectLst/>
              </a:rPr>
              <a:t> in der </a:t>
            </a:r>
            <a:r>
              <a:rPr lang="en-US" sz="1600" dirty="0" err="1">
                <a:effectLst/>
              </a:rPr>
              <a:t>Landwirtschaft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arbeiten</a:t>
            </a:r>
            <a:r>
              <a:rPr lang="en-US" sz="1600" dirty="0">
                <a:effectLst/>
              </a:rPr>
              <a:t> auf </a:t>
            </a:r>
            <a:r>
              <a:rPr lang="en-US" sz="1600" dirty="0" err="1">
                <a:effectLst/>
              </a:rPr>
              <a:t>schlechtem</a:t>
            </a:r>
            <a:r>
              <a:rPr lang="en-US" sz="1600" dirty="0">
                <a:effectLst/>
              </a:rPr>
              <a:t> Boden und </a:t>
            </a:r>
            <a:r>
              <a:rPr lang="en-US" sz="1600" dirty="0" err="1">
                <a:effectLst/>
              </a:rPr>
              <a:t>haben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weniger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Zugang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zur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Bewässerung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oder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Entwässerung</a:t>
            </a:r>
            <a:r>
              <a:rPr lang="en-US" sz="1600" dirty="0" smtClean="0">
                <a:effectLst/>
              </a:rPr>
              <a:t>.</a:t>
            </a:r>
            <a:endParaRPr lang="en-US" sz="800" dirty="0" smtClean="0">
              <a:effectLst/>
            </a:endParaRPr>
          </a:p>
          <a:p>
            <a:pPr marL="0" indent="0">
              <a:buNone/>
            </a:pPr>
            <a:endParaRPr lang="en-US" sz="800" dirty="0">
              <a:effectLst/>
            </a:endParaRPr>
          </a:p>
          <a:p>
            <a:pPr marL="0" indent="0">
              <a:buNone/>
            </a:pPr>
            <a:r>
              <a:rPr lang="en-US" sz="1600" dirty="0" err="1">
                <a:effectLst/>
              </a:rPr>
              <a:t>Viele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Folgen</a:t>
            </a:r>
            <a:r>
              <a:rPr lang="en-US" sz="1600" dirty="0">
                <a:effectLst/>
              </a:rPr>
              <a:t> der </a:t>
            </a:r>
            <a:r>
              <a:rPr lang="en-US" sz="1600" dirty="0" err="1">
                <a:effectLst/>
              </a:rPr>
              <a:t>klimaverursachten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Dürren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effectLst/>
              </a:rPr>
              <a:t>bereits</a:t>
            </a:r>
            <a:r>
              <a:rPr lang="en-US" sz="16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effectLst/>
              </a:rPr>
              <a:t>heute</a:t>
            </a:r>
            <a:r>
              <a:rPr lang="en-US" sz="1600" dirty="0" smtClean="0">
                <a:solidFill>
                  <a:srgbClr val="FFFF00"/>
                </a:solidFill>
                <a:effectLst/>
              </a:rPr>
              <a:t>: </a:t>
            </a:r>
            <a:r>
              <a:rPr lang="en-US" sz="1600" dirty="0">
                <a:effectLst/>
              </a:rPr>
              <a:t>in der Sahel-Zone, in der </a:t>
            </a:r>
            <a:r>
              <a:rPr lang="en-US" sz="1600" dirty="0" err="1">
                <a:effectLst/>
              </a:rPr>
              <a:t>Kongo</a:t>
            </a:r>
            <a:r>
              <a:rPr lang="en-US" sz="1600" dirty="0">
                <a:effectLst/>
              </a:rPr>
              <a:t>-Region und in </a:t>
            </a:r>
            <a:r>
              <a:rPr lang="en-US" sz="1600" dirty="0" err="1">
                <a:effectLst/>
              </a:rPr>
              <a:t>Gegenden</a:t>
            </a:r>
            <a:r>
              <a:rPr lang="en-US" sz="1600" dirty="0">
                <a:effectLst/>
              </a:rPr>
              <a:t> um das </a:t>
            </a:r>
            <a:r>
              <a:rPr lang="en-US" sz="1600" dirty="0" err="1">
                <a:effectLst/>
              </a:rPr>
              <a:t>Mittelmeer</a:t>
            </a:r>
            <a:r>
              <a:rPr lang="en-US" sz="1600" dirty="0">
                <a:effectLst/>
              </a:rPr>
              <a:t>. </a:t>
            </a:r>
            <a:r>
              <a:rPr lang="en-US" sz="1600" dirty="0" err="1">
                <a:effectLst/>
              </a:rPr>
              <a:t>Längerfristige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Wirkungen</a:t>
            </a:r>
            <a:r>
              <a:rPr lang="en-US" sz="1600" dirty="0">
                <a:effectLst/>
              </a:rPr>
              <a:t> der </a:t>
            </a:r>
            <a:r>
              <a:rPr lang="en-US" sz="1600" dirty="0" err="1">
                <a:effectLst/>
              </a:rPr>
              <a:t>Dürre</a:t>
            </a:r>
            <a:r>
              <a:rPr lang="en-US" sz="1600" dirty="0">
                <a:effectLst/>
              </a:rPr>
              <a:t> </a:t>
            </a:r>
            <a:r>
              <a:rPr lang="en-US" sz="1600" dirty="0" smtClean="0">
                <a:effectLst/>
              </a:rPr>
              <a:t>in </a:t>
            </a:r>
            <a:r>
              <a:rPr lang="en-US" sz="1600" dirty="0" err="1">
                <a:effectLst/>
              </a:rPr>
              <a:t>Äthiopien</a:t>
            </a:r>
            <a:r>
              <a:rPr lang="en-US" sz="1600" dirty="0">
                <a:effectLst/>
              </a:rPr>
              <a:t>, Kenya, Sudan, </a:t>
            </a:r>
            <a:r>
              <a:rPr lang="en-US" sz="1600" dirty="0" err="1">
                <a:effectLst/>
              </a:rPr>
              <a:t>Südsudan</a:t>
            </a:r>
            <a:r>
              <a:rPr lang="en-US" sz="1600" dirty="0">
                <a:effectLst/>
              </a:rPr>
              <a:t>, Djibouti und </a:t>
            </a:r>
            <a:r>
              <a:rPr lang="en-US" sz="1600" dirty="0" err="1">
                <a:effectLst/>
              </a:rPr>
              <a:t>Somalien</a:t>
            </a:r>
            <a:r>
              <a:rPr lang="en-US" sz="800" dirty="0">
                <a:effectLst/>
              </a:rPr>
              <a:t>. </a:t>
            </a:r>
            <a:endParaRPr lang="en-US" sz="800" dirty="0" smtClean="0">
              <a:effectLst/>
            </a:endParaRPr>
          </a:p>
          <a:p>
            <a:pPr marL="0" indent="0">
              <a:buNone/>
            </a:pPr>
            <a:endParaRPr lang="en-US" sz="800" dirty="0">
              <a:effectLst/>
            </a:endParaRPr>
          </a:p>
          <a:p>
            <a:pPr marL="0" indent="0">
              <a:buNone/>
            </a:pPr>
            <a:r>
              <a:rPr lang="en-US" sz="1600" dirty="0" err="1" smtClean="0">
                <a:solidFill>
                  <a:srgbClr val="FFFF00"/>
                </a:solidFill>
                <a:effectLst/>
              </a:rPr>
              <a:t>Zweifache</a:t>
            </a:r>
            <a:r>
              <a:rPr lang="en-US" sz="16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1600" dirty="0" err="1">
                <a:solidFill>
                  <a:srgbClr val="FFFF00"/>
                </a:solidFill>
                <a:effectLst/>
              </a:rPr>
              <a:t>Ungerechtigkeit</a:t>
            </a:r>
            <a:r>
              <a:rPr lang="en-US" sz="1600" dirty="0">
                <a:solidFill>
                  <a:srgbClr val="FFFF00"/>
                </a:solidFill>
                <a:effectLst/>
              </a:rPr>
              <a:t>: </a:t>
            </a:r>
            <a:r>
              <a:rPr lang="en-US" sz="1600" dirty="0" err="1">
                <a:effectLst/>
              </a:rPr>
              <a:t>einerseits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haben</a:t>
            </a:r>
            <a:r>
              <a:rPr lang="en-US" sz="1600" dirty="0">
                <a:effectLst/>
              </a:rPr>
              <a:t> die </a:t>
            </a:r>
            <a:r>
              <a:rPr lang="en-US" sz="1600" dirty="0" err="1">
                <a:effectLst/>
              </a:rPr>
              <a:t>Ärmsten</a:t>
            </a:r>
            <a:r>
              <a:rPr lang="en-US" sz="1600" dirty="0">
                <a:effectLst/>
              </a:rPr>
              <a:t> der Welt am </a:t>
            </a:r>
            <a:r>
              <a:rPr lang="en-US" sz="1600" dirty="0" err="1">
                <a:effectLst/>
              </a:rPr>
              <a:t>wenigsten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zu</a:t>
            </a:r>
            <a:r>
              <a:rPr lang="en-US" sz="1600" dirty="0">
                <a:effectLst/>
              </a:rPr>
              <a:t> den </a:t>
            </a:r>
            <a:r>
              <a:rPr lang="en-US" sz="1600" dirty="0" err="1">
                <a:effectLst/>
              </a:rPr>
              <a:t>Ursachen</a:t>
            </a:r>
            <a:r>
              <a:rPr lang="en-US" sz="1600" dirty="0">
                <a:effectLst/>
              </a:rPr>
              <a:t> des </a:t>
            </a:r>
            <a:r>
              <a:rPr lang="en-US" sz="1600" dirty="0" err="1">
                <a:effectLst/>
              </a:rPr>
              <a:t>Klimawandels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beigetragen</a:t>
            </a:r>
            <a:r>
              <a:rPr lang="en-US" sz="1600" dirty="0">
                <a:effectLst/>
              </a:rPr>
              <a:t>; </a:t>
            </a:r>
            <a:r>
              <a:rPr lang="en-US" sz="1600" dirty="0" err="1">
                <a:effectLst/>
              </a:rPr>
              <a:t>andererseits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leiden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sie</a:t>
            </a:r>
            <a:r>
              <a:rPr lang="en-US" sz="1600" dirty="0">
                <a:effectLst/>
              </a:rPr>
              <a:t> am </a:t>
            </a:r>
            <a:r>
              <a:rPr lang="en-US" sz="1600" dirty="0" err="1">
                <a:effectLst/>
              </a:rPr>
              <a:t>meisten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unter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dessen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Folgen</a:t>
            </a:r>
            <a:r>
              <a:rPr lang="en-US" sz="1600" dirty="0" smtClean="0">
                <a:effectLst/>
              </a:rPr>
              <a:t>.</a:t>
            </a: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9897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err="1">
                <a:effectLst/>
              </a:rPr>
              <a:t>E</a:t>
            </a:r>
            <a:r>
              <a:rPr lang="en-US" sz="2400" b="1" dirty="0" err="1" smtClean="0">
                <a:effectLst/>
              </a:rPr>
              <a:t>thischen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>
                <a:effectLst/>
              </a:rPr>
              <a:t>Herausforderungen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für</a:t>
            </a:r>
            <a:r>
              <a:rPr lang="en-US" sz="2400" b="1" dirty="0">
                <a:effectLst/>
              </a:rPr>
              <a:t> das (</a:t>
            </a:r>
            <a:r>
              <a:rPr lang="en-US" sz="2400" b="1" dirty="0" err="1">
                <a:effectLst/>
              </a:rPr>
              <a:t>globale</a:t>
            </a:r>
            <a:r>
              <a:rPr lang="en-US" sz="2400" b="1" dirty="0">
                <a:effectLst/>
              </a:rPr>
              <a:t>) </a:t>
            </a:r>
            <a:r>
              <a:rPr lang="en-US" sz="2400" b="1" dirty="0" err="1">
                <a:effectLst/>
              </a:rPr>
              <a:t>Wirtschaften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2. </a:t>
            </a:r>
            <a:r>
              <a:rPr lang="en-US" sz="2400" dirty="0" err="1">
                <a:solidFill>
                  <a:srgbClr val="FFFF00"/>
                </a:solidFill>
                <a:effectLst/>
              </a:rPr>
              <a:t>Reichtum</a:t>
            </a:r>
            <a:r>
              <a:rPr lang="en-US" sz="2400" dirty="0">
                <a:solidFill>
                  <a:srgbClr val="FFFF0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</a:rPr>
              <a:t>schaffen</a:t>
            </a:r>
            <a:r>
              <a:rPr lang="en-US" sz="2400" dirty="0">
                <a:solidFill>
                  <a:srgbClr val="FFFF00"/>
                </a:solidFill>
                <a:effectLst/>
              </a:rPr>
              <a:t> in </a:t>
            </a:r>
            <a:r>
              <a:rPr lang="en-US" sz="2400" dirty="0" err="1">
                <a:solidFill>
                  <a:srgbClr val="FFFF00"/>
                </a:solidFill>
                <a:effectLst/>
              </a:rPr>
              <a:t>einem</a:t>
            </a:r>
            <a:r>
              <a:rPr lang="en-US" sz="2400" dirty="0">
                <a:solidFill>
                  <a:srgbClr val="FFFF0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</a:rPr>
              <a:t>umfassenden</a:t>
            </a:r>
            <a:r>
              <a:rPr lang="en-US" sz="2400" dirty="0">
                <a:solidFill>
                  <a:srgbClr val="FFFF00"/>
                </a:solidFill>
                <a:effectLst/>
              </a:rPr>
              <a:t> Sinn – </a:t>
            </a:r>
            <a:r>
              <a:rPr lang="en-US" sz="2400" dirty="0" err="1" smtClean="0">
                <a:solidFill>
                  <a:srgbClr val="FFFF00"/>
                </a:solidFill>
                <a:effectLst/>
              </a:rPr>
              <a:t>Ziel</a:t>
            </a:r>
            <a:endParaRPr lang="en-US" sz="2400" dirty="0" smtClean="0">
              <a:solidFill>
                <a:srgbClr val="FFFF00"/>
              </a:solidFill>
              <a:effectLst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FF00"/>
                </a:solidFill>
                <a:effectLst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effectLst/>
              </a:rPr>
              <a:t>  </a:t>
            </a:r>
            <a:r>
              <a:rPr lang="en-US" sz="24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2400" dirty="0">
                <a:solidFill>
                  <a:srgbClr val="FFFF00"/>
                </a:solidFill>
                <a:effectLst/>
              </a:rPr>
              <a:t>der </a:t>
            </a:r>
            <a:r>
              <a:rPr lang="en-US" sz="2400" dirty="0" err="1">
                <a:solidFill>
                  <a:srgbClr val="FFFF00"/>
                </a:solidFill>
                <a:effectLst/>
              </a:rPr>
              <a:t>Wirtschaft</a:t>
            </a:r>
            <a:r>
              <a:rPr lang="en-US" sz="2400" dirty="0">
                <a:solidFill>
                  <a:srgbClr val="FFFF00"/>
                </a:solidFill>
                <a:effectLst/>
              </a:rPr>
              <a:t> und der </a:t>
            </a:r>
            <a:r>
              <a:rPr lang="en-US" sz="2400" dirty="0" err="1">
                <a:solidFill>
                  <a:srgbClr val="FFFF00"/>
                </a:solidFill>
                <a:effectLst/>
              </a:rPr>
              <a:t>Unternehmen</a:t>
            </a:r>
            <a:endParaRPr lang="en-US" sz="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de-CH" sz="1600" dirty="0" smtClean="0">
                <a:effectLst/>
              </a:rPr>
              <a:t>Reichtum </a:t>
            </a:r>
            <a:r>
              <a:rPr lang="de-CH" sz="1600" dirty="0">
                <a:effectLst/>
              </a:rPr>
              <a:t>sollte nicht mit „Geld“ </a:t>
            </a:r>
            <a:r>
              <a:rPr lang="de-CH" sz="1600" dirty="0" smtClean="0">
                <a:effectLst/>
              </a:rPr>
              <a:t>gleich gesetzt </a:t>
            </a:r>
            <a:r>
              <a:rPr lang="de-CH" sz="1600" dirty="0">
                <a:effectLst/>
              </a:rPr>
              <a:t>werden</a:t>
            </a:r>
            <a:r>
              <a:rPr lang="de-CH" sz="1600" dirty="0" smtClean="0">
                <a:effectLst/>
              </a:rPr>
              <a:t>.</a:t>
            </a:r>
            <a:endParaRPr lang="de-CH" sz="800" dirty="0" smtClean="0">
              <a:effectLst/>
            </a:endParaRPr>
          </a:p>
          <a:p>
            <a:pPr marL="0" indent="0">
              <a:buNone/>
            </a:pPr>
            <a:endParaRPr lang="de-CH" sz="800" dirty="0">
              <a:effectLst/>
            </a:endParaRPr>
          </a:p>
          <a:p>
            <a:pPr marL="0" indent="0">
              <a:buNone/>
            </a:pPr>
            <a:r>
              <a:rPr lang="de-CH" sz="1600" dirty="0">
                <a:effectLst/>
              </a:rPr>
              <a:t>Was ist es, das die Schweiz zu einem „reichen Land“ macht</a:t>
            </a:r>
            <a:r>
              <a:rPr lang="de-CH" sz="1600" dirty="0" smtClean="0">
                <a:effectLst/>
              </a:rPr>
              <a:t>? – </a:t>
            </a:r>
            <a:r>
              <a:rPr lang="de-CH" sz="1600" dirty="0" smtClean="0">
                <a:solidFill>
                  <a:srgbClr val="FFFF00"/>
                </a:solidFill>
                <a:effectLst/>
              </a:rPr>
              <a:t>Eine Kombination von privaten und öffentlichen Gütern, von privatem und öffentlichem Reichtum.</a:t>
            </a:r>
            <a:endParaRPr lang="de-CH" sz="800" dirty="0" smtClean="0">
              <a:solidFill>
                <a:srgbClr val="FFFF00"/>
              </a:solidFill>
              <a:effectLst/>
            </a:endParaRP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de-CH" sz="1600" dirty="0">
                <a:solidFill>
                  <a:srgbClr val="FFFF00"/>
                </a:solidFill>
                <a:effectLst/>
              </a:rPr>
              <a:t>Private Güter </a:t>
            </a:r>
            <a:r>
              <a:rPr lang="de-CH" sz="1600" dirty="0" smtClean="0">
                <a:effectLst/>
              </a:rPr>
              <a:t>sind diejenigen, die individuellen </a:t>
            </a:r>
            <a:r>
              <a:rPr lang="de-CH" sz="1600" dirty="0">
                <a:effectLst/>
              </a:rPr>
              <a:t>Akteuren – seien es Personen, Gruppen oder Organisationen – zugeschrieben oder von ihnen kontrolliert </a:t>
            </a:r>
            <a:r>
              <a:rPr lang="de-CH" sz="1600" dirty="0" smtClean="0">
                <a:effectLst/>
              </a:rPr>
              <a:t>werden können. </a:t>
            </a:r>
          </a:p>
          <a:p>
            <a:pPr marL="0" indent="0">
              <a:buNone/>
            </a:pPr>
            <a:r>
              <a:rPr lang="de-CH" sz="1600" dirty="0" smtClean="0">
                <a:solidFill>
                  <a:srgbClr val="FFFF00"/>
                </a:solidFill>
                <a:effectLst/>
              </a:rPr>
              <a:t>Öffentliche </a:t>
            </a:r>
            <a:r>
              <a:rPr lang="de-CH" sz="1600" dirty="0">
                <a:solidFill>
                  <a:srgbClr val="FFFF00"/>
                </a:solidFill>
                <a:effectLst/>
              </a:rPr>
              <a:t>Güter </a:t>
            </a:r>
            <a:r>
              <a:rPr lang="de-CH" sz="1600" dirty="0">
                <a:effectLst/>
              </a:rPr>
              <a:t>sind diejenigen, von denen kein Akteur innerhalb des Landes ausgeschlossen werden kann – definiert </a:t>
            </a:r>
            <a:r>
              <a:rPr lang="de-CH" sz="1600" dirty="0" smtClean="0">
                <a:effectLst/>
              </a:rPr>
              <a:t>mit </a:t>
            </a:r>
            <a:r>
              <a:rPr lang="de-CH" sz="1600" dirty="0">
                <a:effectLst/>
              </a:rPr>
              <a:t>den Merkmalen der Nicht-Ausschliessbarkeit und Nicht-Rivalität; diese öffentlichen Güter können </a:t>
            </a:r>
            <a:r>
              <a:rPr lang="de-CH" sz="1600" dirty="0">
                <a:solidFill>
                  <a:srgbClr val="FFFF00"/>
                </a:solidFill>
                <a:effectLst/>
              </a:rPr>
              <a:t>„public goods“ </a:t>
            </a:r>
            <a:r>
              <a:rPr lang="de-CH" sz="1600" dirty="0">
                <a:effectLst/>
              </a:rPr>
              <a:t>oder </a:t>
            </a:r>
            <a:r>
              <a:rPr lang="de-CH" sz="1600" dirty="0">
                <a:solidFill>
                  <a:srgbClr val="FFFF00"/>
                </a:solidFill>
                <a:effectLst/>
              </a:rPr>
              <a:t>„public bads“ </a:t>
            </a:r>
            <a:r>
              <a:rPr lang="de-CH" sz="1600" dirty="0">
                <a:effectLst/>
              </a:rPr>
              <a:t>sein; </a:t>
            </a:r>
            <a:r>
              <a:rPr lang="de-CH" sz="1600" dirty="0">
                <a:solidFill>
                  <a:srgbClr val="FFFF00"/>
                </a:solidFill>
                <a:effectLst/>
              </a:rPr>
              <a:t>zum Beispiel</a:t>
            </a:r>
            <a:r>
              <a:rPr lang="de-CH" sz="1600" dirty="0">
                <a:effectLst/>
              </a:rPr>
              <a:t>, relativ konstantes Klima oder Klimawandel von mehr als 2</a:t>
            </a:r>
            <a:r>
              <a:rPr lang="de-CH" sz="1600" baseline="30000" dirty="0">
                <a:effectLst/>
              </a:rPr>
              <a:t>o </a:t>
            </a:r>
            <a:r>
              <a:rPr lang="de-CH" sz="1600" dirty="0">
                <a:effectLst/>
              </a:rPr>
              <a:t>C. </a:t>
            </a:r>
            <a:endParaRPr lang="en-US" sz="800" dirty="0">
              <a:effectLst/>
            </a:endParaRPr>
          </a:p>
          <a:p>
            <a:pPr marL="0" indent="0">
              <a:buNone/>
            </a:pPr>
            <a:endParaRPr lang="de-CH" sz="800" dirty="0" smtClean="0">
              <a:effectLst/>
            </a:endParaRPr>
          </a:p>
          <a:p>
            <a:pPr marL="0" indent="0">
              <a:buNone/>
            </a:pPr>
            <a:r>
              <a:rPr lang="de-CH" sz="1600" dirty="0" smtClean="0">
                <a:solidFill>
                  <a:srgbClr val="FFFF00"/>
                </a:solidFill>
                <a:effectLst/>
              </a:rPr>
              <a:t>Das </a:t>
            </a:r>
            <a:r>
              <a:rPr lang="de-CH" sz="1600" dirty="0">
                <a:solidFill>
                  <a:srgbClr val="FFFF00"/>
                </a:solidFill>
                <a:effectLst/>
              </a:rPr>
              <a:t>heisst, </a:t>
            </a:r>
            <a:r>
              <a:rPr lang="de-CH" sz="1600" dirty="0">
                <a:effectLst/>
              </a:rPr>
              <a:t>das Schaffen privater Güter hängt vom Vorhandensein öffentlicher Güter ab und das Schaffen öffentlicher Güter ist abhängig vom Vorhandensein privater Güter. </a:t>
            </a:r>
            <a:endParaRPr lang="en-US" sz="1600" dirty="0">
              <a:effectLst/>
            </a:endParaRPr>
          </a:p>
          <a:p>
            <a:pPr marL="0" indent="0"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65955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0" indent="0">
              <a:buNone/>
            </a:pPr>
            <a:r>
              <a:rPr lang="de-CH" sz="1600" dirty="0" smtClean="0">
                <a:solidFill>
                  <a:srgbClr val="FFFF00"/>
                </a:solidFill>
                <a:effectLst/>
              </a:rPr>
              <a:t>Definition</a:t>
            </a:r>
            <a:r>
              <a:rPr lang="de-CH" sz="1600" dirty="0" smtClean="0">
                <a:effectLst/>
              </a:rPr>
              <a:t> des Reichtums einer Gesellschaft von der lokalen bis zur globalen Ebene:</a:t>
            </a:r>
          </a:p>
          <a:p>
            <a:pPr marL="0" indent="0">
              <a:buNone/>
            </a:pPr>
            <a:r>
              <a:rPr lang="de-CH" sz="1600" dirty="0" smtClean="0">
                <a:effectLst/>
              </a:rPr>
              <a:t>die </a:t>
            </a:r>
            <a:r>
              <a:rPr lang="de-CH" sz="1600" dirty="0">
                <a:effectLst/>
              </a:rPr>
              <a:t>Gesamtheit der ökonomisch relevanten </a:t>
            </a:r>
            <a:r>
              <a:rPr lang="de-CH" sz="1600" dirty="0">
                <a:solidFill>
                  <a:srgbClr val="FFFF00"/>
                </a:solidFill>
                <a:effectLst/>
              </a:rPr>
              <a:t>privaten</a:t>
            </a:r>
            <a:r>
              <a:rPr lang="de-CH" sz="1600" dirty="0">
                <a:effectLst/>
              </a:rPr>
              <a:t> und </a:t>
            </a:r>
            <a:r>
              <a:rPr lang="de-CH" sz="1600" dirty="0">
                <a:solidFill>
                  <a:srgbClr val="FFFF00"/>
                </a:solidFill>
                <a:effectLst/>
              </a:rPr>
              <a:t>öffentlichen</a:t>
            </a:r>
            <a:r>
              <a:rPr lang="de-CH" sz="1600" dirty="0">
                <a:effectLst/>
              </a:rPr>
              <a:t> Vermögenswerte (assets), die natürliches, wirtschaftliches, Human- und Sozialkapital umfassen. </a:t>
            </a:r>
            <a:endParaRPr lang="de-CH" sz="1600" dirty="0" smtClean="0">
              <a:effectLst/>
            </a:endParaRPr>
          </a:p>
          <a:p>
            <a:r>
              <a:rPr lang="de-CH" sz="1600" dirty="0" smtClean="0">
                <a:solidFill>
                  <a:srgbClr val="FFFF00"/>
                </a:solidFill>
                <a:effectLst/>
              </a:rPr>
              <a:t>Natürliches Kapital: </a:t>
            </a:r>
            <a:r>
              <a:rPr lang="de-CH" sz="1600" dirty="0" smtClean="0">
                <a:effectLst/>
              </a:rPr>
              <a:t>natürliche </a:t>
            </a:r>
            <a:r>
              <a:rPr lang="de-CH" sz="1600" dirty="0">
                <a:effectLst/>
              </a:rPr>
              <a:t>Ressourcen abzüglich </a:t>
            </a:r>
            <a:r>
              <a:rPr lang="de-CH" sz="1600" dirty="0" smtClean="0">
                <a:effectLst/>
              </a:rPr>
              <a:t>Umweltbelastungen.</a:t>
            </a:r>
          </a:p>
          <a:p>
            <a:r>
              <a:rPr lang="de-CH" sz="1600" dirty="0" smtClean="0">
                <a:solidFill>
                  <a:srgbClr val="FFFF00"/>
                </a:solidFill>
                <a:effectLst/>
              </a:rPr>
              <a:t>Wirtschaftliches Kapital: </a:t>
            </a:r>
            <a:r>
              <a:rPr lang="de-CH" sz="1600" dirty="0" smtClean="0">
                <a:effectLst/>
              </a:rPr>
              <a:t>Real- </a:t>
            </a:r>
            <a:r>
              <a:rPr lang="de-CH" sz="1600" dirty="0">
                <a:effectLst/>
              </a:rPr>
              <a:t>und </a:t>
            </a:r>
            <a:r>
              <a:rPr lang="de-CH" sz="1600" dirty="0" smtClean="0">
                <a:effectLst/>
              </a:rPr>
              <a:t>Finanzkapital. </a:t>
            </a:r>
          </a:p>
          <a:p>
            <a:r>
              <a:rPr lang="de-CH" sz="1600" dirty="0" smtClean="0">
                <a:solidFill>
                  <a:srgbClr val="FFFF00"/>
                </a:solidFill>
                <a:effectLst/>
              </a:rPr>
              <a:t>Humankapital: </a:t>
            </a:r>
            <a:r>
              <a:rPr lang="de-CH" sz="1600" dirty="0">
                <a:effectLst/>
              </a:rPr>
              <a:t>Gesundheitszustand und </a:t>
            </a:r>
            <a:r>
              <a:rPr lang="de-CH" sz="1600" dirty="0" smtClean="0">
                <a:effectLst/>
              </a:rPr>
              <a:t>Bildungsniveau </a:t>
            </a:r>
            <a:r>
              <a:rPr lang="de-CH" sz="1600" dirty="0">
                <a:effectLst/>
              </a:rPr>
              <a:t>von Menschen</a:t>
            </a:r>
            <a:r>
              <a:rPr lang="de-CH" sz="1600" dirty="0" smtClean="0">
                <a:effectLst/>
              </a:rPr>
              <a:t>.</a:t>
            </a:r>
          </a:p>
          <a:p>
            <a:r>
              <a:rPr lang="de-CH" sz="1600" dirty="0" smtClean="0">
                <a:solidFill>
                  <a:srgbClr val="FFFF00"/>
                </a:solidFill>
                <a:effectLst/>
              </a:rPr>
              <a:t>Sozialkapital:</a:t>
            </a:r>
            <a:r>
              <a:rPr lang="de-CH" sz="1600" dirty="0" smtClean="0">
                <a:effectLst/>
              </a:rPr>
              <a:t> </a:t>
            </a:r>
            <a:r>
              <a:rPr lang="de-CH" sz="1600" dirty="0">
                <a:effectLst/>
              </a:rPr>
              <a:t>Niveau des Vertrauens zwischen Menschen und </a:t>
            </a:r>
            <a:r>
              <a:rPr lang="de-CH" sz="1600" dirty="0" smtClean="0">
                <a:effectLst/>
              </a:rPr>
              <a:t>Organisationen (</a:t>
            </a:r>
            <a:r>
              <a:rPr lang="de-CH" sz="1600" dirty="0">
                <a:effectLst/>
              </a:rPr>
              <a:t>Robert Putnam)</a:t>
            </a:r>
            <a:r>
              <a:rPr lang="de-CH" sz="1600" dirty="0" smtClean="0">
                <a:effectLst/>
              </a:rPr>
              <a:t>.</a:t>
            </a:r>
            <a:endParaRPr lang="en-US" sz="1600" dirty="0">
              <a:effectLst/>
            </a:endParaRP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err="1">
                <a:effectLst/>
              </a:rPr>
              <a:t>Wenn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wir</a:t>
            </a:r>
            <a:r>
              <a:rPr lang="en-US" sz="1600" dirty="0">
                <a:effectLst/>
              </a:rPr>
              <a:t> das </a:t>
            </a:r>
            <a:r>
              <a:rPr lang="en-US" sz="1600" dirty="0" err="1">
                <a:effectLst/>
              </a:rPr>
              <a:t>Ziel</a:t>
            </a:r>
            <a:r>
              <a:rPr lang="en-US" sz="1600" dirty="0">
                <a:effectLst/>
              </a:rPr>
              <a:t> des </a:t>
            </a:r>
            <a:r>
              <a:rPr lang="en-US" sz="1600" dirty="0" err="1">
                <a:effectLst/>
              </a:rPr>
              <a:t>Wirtschaftens</a:t>
            </a:r>
            <a:r>
              <a:rPr lang="en-US" sz="1600" dirty="0">
                <a:effectLst/>
              </a:rPr>
              <a:t> und </a:t>
            </a:r>
            <a:r>
              <a:rPr lang="en-US" sz="1600" dirty="0" err="1">
                <a:effectLst/>
              </a:rPr>
              <a:t>damit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auch</a:t>
            </a:r>
            <a:r>
              <a:rPr lang="en-US" sz="1600" dirty="0">
                <a:effectLst/>
              </a:rPr>
              <a:t> der </a:t>
            </a:r>
            <a:r>
              <a:rPr lang="en-US" sz="1600" dirty="0" err="1">
                <a:effectLst/>
              </a:rPr>
              <a:t>Unternehmen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als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solidFill>
                  <a:srgbClr val="FFFF00"/>
                </a:solidFill>
                <a:effectLst/>
              </a:rPr>
              <a:t>Reichtum</a:t>
            </a:r>
            <a:r>
              <a:rPr lang="en-US" sz="1600" dirty="0">
                <a:solidFill>
                  <a:srgbClr val="FFFF00"/>
                </a:solidFill>
                <a:effectLst/>
              </a:rPr>
              <a:t> </a:t>
            </a:r>
            <a:r>
              <a:rPr lang="en-US" sz="1600" dirty="0" err="1">
                <a:solidFill>
                  <a:srgbClr val="FFFF00"/>
                </a:solidFill>
                <a:effectLst/>
              </a:rPr>
              <a:t>schaffen</a:t>
            </a:r>
            <a:r>
              <a:rPr lang="en-US" sz="1600" dirty="0">
                <a:solidFill>
                  <a:srgbClr val="FFFF00"/>
                </a:solidFill>
                <a:effectLst/>
              </a:rPr>
              <a:t> in </a:t>
            </a:r>
            <a:r>
              <a:rPr lang="en-US" sz="1600" dirty="0" err="1">
                <a:solidFill>
                  <a:srgbClr val="FFFF00"/>
                </a:solidFill>
                <a:effectLst/>
              </a:rPr>
              <a:t>diesem</a:t>
            </a:r>
            <a:r>
              <a:rPr lang="en-US" sz="1600" dirty="0">
                <a:solidFill>
                  <a:srgbClr val="FFFF00"/>
                </a:solidFill>
                <a:effectLst/>
              </a:rPr>
              <a:t> </a:t>
            </a:r>
            <a:r>
              <a:rPr lang="en-US" sz="1600" dirty="0" err="1">
                <a:solidFill>
                  <a:srgbClr val="FFFF00"/>
                </a:solidFill>
                <a:effectLst/>
              </a:rPr>
              <a:t>umfassenden</a:t>
            </a:r>
            <a:r>
              <a:rPr lang="en-US" sz="1600" dirty="0">
                <a:solidFill>
                  <a:srgbClr val="FFFF00"/>
                </a:solidFill>
                <a:effectLst/>
              </a:rPr>
              <a:t> Sinn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verstehen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bekommt</a:t>
            </a:r>
            <a:r>
              <a:rPr lang="en-US" sz="1600" dirty="0">
                <a:effectLst/>
              </a:rPr>
              <a:t> das </a:t>
            </a:r>
            <a:r>
              <a:rPr lang="en-US" sz="1600" dirty="0" err="1">
                <a:effectLst/>
              </a:rPr>
              <a:t>Wirtschaften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einen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radikal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neuen</a:t>
            </a:r>
            <a:r>
              <a:rPr lang="en-US" sz="1600" dirty="0">
                <a:effectLst/>
              </a:rPr>
              <a:t> </a:t>
            </a:r>
            <a:r>
              <a:rPr lang="en-US" sz="1600" dirty="0" smtClean="0">
                <a:effectLst/>
              </a:rPr>
              <a:t>Sinn: </a:t>
            </a:r>
          </a:p>
          <a:p>
            <a:r>
              <a:rPr lang="en-US" sz="1600" dirty="0" smtClean="0">
                <a:effectLst/>
              </a:rPr>
              <a:t>Das </a:t>
            </a:r>
            <a:r>
              <a:rPr lang="en-US" sz="1600" dirty="0" err="1">
                <a:solidFill>
                  <a:srgbClr val="FFFF00"/>
                </a:solidFill>
                <a:effectLst/>
              </a:rPr>
              <a:t>Maximieren</a:t>
            </a:r>
            <a:r>
              <a:rPr lang="en-US" sz="1600" dirty="0">
                <a:solidFill>
                  <a:srgbClr val="FFFF00"/>
                </a:solidFill>
                <a:effectLst/>
              </a:rPr>
              <a:t> von Profit und </a:t>
            </a:r>
            <a:r>
              <a:rPr lang="en-US" sz="1600" dirty="0" err="1">
                <a:solidFill>
                  <a:srgbClr val="FFFF00"/>
                </a:solidFill>
                <a:effectLst/>
              </a:rPr>
              <a:t>Selbstinteresse</a:t>
            </a:r>
            <a:r>
              <a:rPr lang="en-US" sz="1600" dirty="0">
                <a:solidFill>
                  <a:srgbClr val="FFFF00"/>
                </a:solidFill>
                <a:effectLst/>
              </a:rPr>
              <a:t> </a:t>
            </a:r>
            <a:r>
              <a:rPr lang="en-US" sz="1600" dirty="0" err="1">
                <a:effectLst/>
              </a:rPr>
              <a:t>kann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nicht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mehr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Ziel</a:t>
            </a:r>
            <a:r>
              <a:rPr lang="en-US" sz="1600" dirty="0">
                <a:effectLst/>
              </a:rPr>
              <a:t> des </a:t>
            </a:r>
            <a:r>
              <a:rPr lang="en-US" sz="1600" dirty="0" err="1">
                <a:effectLst/>
              </a:rPr>
              <a:t>Wirtschaftens</a:t>
            </a:r>
            <a:r>
              <a:rPr lang="en-US" sz="1600" dirty="0">
                <a:effectLst/>
              </a:rPr>
              <a:t> sein, </a:t>
            </a:r>
            <a:r>
              <a:rPr lang="en-US" sz="1600" dirty="0" err="1">
                <a:effectLst/>
              </a:rPr>
              <a:t>weil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damit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keine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öffentlichen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Güter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hergestellt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werden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können</a:t>
            </a:r>
            <a:r>
              <a:rPr lang="en-US" sz="1600" dirty="0">
                <a:effectLst/>
              </a:rPr>
              <a:t>. </a:t>
            </a:r>
            <a:endParaRPr lang="en-US" sz="1600" dirty="0" smtClean="0">
              <a:effectLst/>
            </a:endParaRPr>
          </a:p>
          <a:p>
            <a:r>
              <a:rPr lang="en-US" sz="1600" dirty="0" smtClean="0">
                <a:effectLst/>
              </a:rPr>
              <a:t>Das </a:t>
            </a:r>
            <a:r>
              <a:rPr lang="en-US" sz="1600" dirty="0">
                <a:effectLst/>
              </a:rPr>
              <a:t>extreme </a:t>
            </a:r>
            <a:r>
              <a:rPr lang="en-US" sz="1600" dirty="0" err="1">
                <a:effectLst/>
              </a:rPr>
              <a:t>Wachstum</a:t>
            </a:r>
            <a:r>
              <a:rPr lang="en-US" sz="1600" dirty="0">
                <a:effectLst/>
              </a:rPr>
              <a:t> der </a:t>
            </a:r>
            <a:r>
              <a:rPr lang="en-US" sz="1600" dirty="0" err="1">
                <a:effectLst/>
              </a:rPr>
              <a:t>Finanzdienstleistungsbranche</a:t>
            </a:r>
            <a:r>
              <a:rPr lang="en-US" sz="1600" dirty="0">
                <a:effectLst/>
              </a:rPr>
              <a:t> – die </a:t>
            </a:r>
            <a:r>
              <a:rPr lang="en-US" sz="1600" dirty="0" err="1">
                <a:effectLst/>
              </a:rPr>
              <a:t>sogenannte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solidFill>
                  <a:srgbClr val="FFFF00"/>
                </a:solidFill>
                <a:effectLst/>
              </a:rPr>
              <a:t>Finanzialisierung</a:t>
            </a:r>
            <a:r>
              <a:rPr lang="en-US" sz="1600" dirty="0">
                <a:effectLst/>
              </a:rPr>
              <a:t> der </a:t>
            </a:r>
            <a:r>
              <a:rPr lang="en-US" sz="1600" dirty="0" err="1">
                <a:effectLst/>
              </a:rPr>
              <a:t>Wirtschaft</a:t>
            </a:r>
            <a:r>
              <a:rPr lang="en-US" sz="1600" dirty="0">
                <a:effectLst/>
              </a:rPr>
              <a:t> und </a:t>
            </a:r>
            <a:r>
              <a:rPr lang="en-US" sz="1600" dirty="0" err="1">
                <a:effectLst/>
              </a:rPr>
              <a:t>Gesellschaft</a:t>
            </a:r>
            <a:r>
              <a:rPr lang="en-US" sz="1600" dirty="0">
                <a:effectLst/>
              </a:rPr>
              <a:t> – muss </a:t>
            </a:r>
            <a:r>
              <a:rPr lang="en-US" sz="1600" dirty="0" err="1">
                <a:effectLst/>
              </a:rPr>
              <a:t>drastisch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reduziert</a:t>
            </a:r>
            <a:r>
              <a:rPr lang="en-US" sz="1600" dirty="0">
                <a:effectLst/>
              </a:rPr>
              <a:t> und </a:t>
            </a:r>
            <a:r>
              <a:rPr lang="en-US" sz="1600" dirty="0" err="1">
                <a:effectLst/>
              </a:rPr>
              <a:t>wieder</a:t>
            </a:r>
            <a:r>
              <a:rPr lang="en-US" sz="1600" dirty="0">
                <a:effectLst/>
              </a:rPr>
              <a:t> in die </a:t>
            </a:r>
            <a:r>
              <a:rPr lang="en-US" sz="1600" dirty="0" err="1">
                <a:effectLst/>
              </a:rPr>
              <a:t>Realwirtschaft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integriert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werden</a:t>
            </a:r>
            <a:r>
              <a:rPr lang="en-US" sz="1600" dirty="0">
                <a:effectLst/>
              </a:rPr>
              <a:t>. </a:t>
            </a:r>
            <a:endParaRPr lang="en-US" sz="1600" dirty="0" smtClean="0">
              <a:effectLst/>
            </a:endParaRPr>
          </a:p>
          <a:p>
            <a:r>
              <a:rPr lang="en-US" sz="1600" dirty="0" err="1" smtClean="0">
                <a:solidFill>
                  <a:srgbClr val="FFFF00"/>
                </a:solidFill>
                <a:effectLst/>
              </a:rPr>
              <a:t>Nachhaltigkeit</a:t>
            </a:r>
            <a:r>
              <a:rPr lang="en-US" sz="16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1600" dirty="0" err="1">
                <a:solidFill>
                  <a:srgbClr val="FFFF00"/>
                </a:solidFill>
                <a:effectLst/>
              </a:rPr>
              <a:t>über</a:t>
            </a:r>
            <a:r>
              <a:rPr lang="en-US" sz="1600" dirty="0">
                <a:solidFill>
                  <a:srgbClr val="FFFF00"/>
                </a:solidFill>
                <a:effectLst/>
              </a:rPr>
              <a:t> </a:t>
            </a:r>
            <a:r>
              <a:rPr lang="en-US" sz="1600" dirty="0" err="1">
                <a:solidFill>
                  <a:srgbClr val="FFFF00"/>
                </a:solidFill>
                <a:effectLst/>
              </a:rPr>
              <a:t>Generationen</a:t>
            </a:r>
            <a:r>
              <a:rPr lang="en-US" sz="1600" dirty="0">
                <a:solidFill>
                  <a:srgbClr val="FFFF00"/>
                </a:solidFill>
                <a:effectLst/>
              </a:rPr>
              <a:t> </a:t>
            </a:r>
            <a:r>
              <a:rPr lang="en-US" sz="1600" dirty="0" err="1">
                <a:effectLst/>
              </a:rPr>
              <a:t>kann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nur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erreicht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werden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wenn</a:t>
            </a:r>
            <a:r>
              <a:rPr lang="en-US" sz="1600" dirty="0">
                <a:effectLst/>
              </a:rPr>
              <a:t> all </a:t>
            </a:r>
            <a:r>
              <a:rPr lang="en-US" sz="1600" dirty="0" err="1">
                <a:effectLst/>
              </a:rPr>
              <a:t>vier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Arten</a:t>
            </a:r>
            <a:r>
              <a:rPr lang="en-US" sz="1600" dirty="0">
                <a:effectLst/>
              </a:rPr>
              <a:t> von </a:t>
            </a:r>
            <a:r>
              <a:rPr lang="en-US" sz="1600" dirty="0" err="1">
                <a:effectLst/>
              </a:rPr>
              <a:t>Kapital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nicht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zerstört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sondern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gesichert</a:t>
            </a:r>
            <a:r>
              <a:rPr lang="en-US" sz="1600" dirty="0">
                <a:effectLst/>
              </a:rPr>
              <a:t> und </a:t>
            </a:r>
            <a:r>
              <a:rPr lang="en-US" sz="1600" dirty="0" err="1">
                <a:effectLst/>
              </a:rPr>
              <a:t>gefördert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werden</a:t>
            </a:r>
            <a:r>
              <a:rPr lang="en-US" sz="1600" dirty="0">
                <a:effectLst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52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err="1">
                <a:effectLst/>
              </a:rPr>
              <a:t>E</a:t>
            </a:r>
            <a:r>
              <a:rPr lang="en-US" sz="2400" b="1" dirty="0" err="1" smtClean="0">
                <a:effectLst/>
              </a:rPr>
              <a:t>thischen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>
                <a:effectLst/>
              </a:rPr>
              <a:t>Herausforderungen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für</a:t>
            </a:r>
            <a:r>
              <a:rPr lang="en-US" sz="2400" b="1" dirty="0">
                <a:effectLst/>
              </a:rPr>
              <a:t> das (</a:t>
            </a:r>
            <a:r>
              <a:rPr lang="en-US" sz="2400" b="1" dirty="0" err="1">
                <a:effectLst/>
              </a:rPr>
              <a:t>globale</a:t>
            </a:r>
            <a:r>
              <a:rPr lang="en-US" sz="2400" b="1" dirty="0">
                <a:effectLst/>
              </a:rPr>
              <a:t>) </a:t>
            </a:r>
            <a:r>
              <a:rPr lang="en-US" sz="2400" b="1" dirty="0" err="1">
                <a:effectLst/>
              </a:rPr>
              <a:t>Wirtschaften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3. </a:t>
            </a:r>
            <a:r>
              <a:rPr lang="en-US" sz="2400" dirty="0" err="1" smtClean="0">
                <a:solidFill>
                  <a:srgbClr val="FFFF00"/>
                </a:solidFill>
              </a:rPr>
              <a:t>Wirtschaft</a:t>
            </a:r>
            <a:r>
              <a:rPr lang="en-US" sz="2400" dirty="0" smtClean="0">
                <a:solidFill>
                  <a:srgbClr val="FFFF00"/>
                </a:solidFill>
              </a:rPr>
              <a:t> und </a:t>
            </a:r>
            <a:r>
              <a:rPr lang="en-US" sz="2400" dirty="0" err="1" smtClean="0">
                <a:solidFill>
                  <a:srgbClr val="FFFF00"/>
                </a:solidFill>
              </a:rPr>
              <a:t>Menschenrechte</a:t>
            </a:r>
            <a:endParaRPr lang="en-US" sz="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de-CH" sz="1600" dirty="0">
                <a:effectLst/>
              </a:rPr>
              <a:t>Zum Globalisierungsprozess gehört auch die Menschenrechtsproblematik</a:t>
            </a:r>
            <a:r>
              <a:rPr lang="de-CH" sz="1600" dirty="0" smtClean="0">
                <a:effectLst/>
              </a:rPr>
              <a:t>.</a:t>
            </a:r>
          </a:p>
          <a:p>
            <a:pPr marL="0" indent="0">
              <a:buNone/>
            </a:pPr>
            <a:endParaRPr lang="de-CH" sz="1600" dirty="0">
              <a:solidFill>
                <a:srgbClr val="FFFF00"/>
              </a:solidFill>
              <a:effectLst/>
            </a:endParaRPr>
          </a:p>
          <a:p>
            <a:pPr marL="0" indent="0">
              <a:buNone/>
            </a:pPr>
            <a:r>
              <a:rPr lang="de-CH" sz="1600" dirty="0" smtClean="0">
                <a:effectLst/>
              </a:rPr>
              <a:t>1948: </a:t>
            </a:r>
            <a:r>
              <a:rPr lang="de-CH" sz="1600" dirty="0" smtClean="0">
                <a:solidFill>
                  <a:srgbClr val="FFFF00"/>
                </a:solidFill>
                <a:effectLst/>
              </a:rPr>
              <a:t>Allgemeine </a:t>
            </a:r>
            <a:r>
              <a:rPr lang="de-CH" sz="1600" dirty="0">
                <a:solidFill>
                  <a:srgbClr val="FFFF00"/>
                </a:solidFill>
                <a:effectLst/>
              </a:rPr>
              <a:t>Erklärung der </a:t>
            </a:r>
            <a:r>
              <a:rPr lang="de-CH" sz="1600" dirty="0" smtClean="0">
                <a:solidFill>
                  <a:srgbClr val="FFFF00"/>
                </a:solidFill>
                <a:effectLst/>
              </a:rPr>
              <a:t>Menschenrechte: </a:t>
            </a:r>
            <a:r>
              <a:rPr lang="de-CH" sz="1600" dirty="0" smtClean="0">
                <a:effectLst/>
              </a:rPr>
              <a:t>ein </a:t>
            </a:r>
            <a:r>
              <a:rPr lang="de-CH" sz="1600" dirty="0">
                <a:effectLst/>
              </a:rPr>
              <a:t>Meilenstein in der Geschichte der </a:t>
            </a:r>
            <a:r>
              <a:rPr lang="de-CH" sz="1600" dirty="0" smtClean="0">
                <a:effectLst/>
              </a:rPr>
              <a:t>Menschheit: </a:t>
            </a:r>
            <a:r>
              <a:rPr lang="de-CH" sz="1600" dirty="0">
                <a:effectLst/>
              </a:rPr>
              <a:t>zum ersten Mal eine gemeinsame weltweite moralische Grundlage für das Zusammenleben der Menschen auf dem Planeten Erde. </a:t>
            </a:r>
            <a:endParaRPr lang="de-CH" sz="1600" dirty="0" smtClean="0">
              <a:effectLst/>
            </a:endParaRPr>
          </a:p>
          <a:p>
            <a:pPr marL="0" indent="0">
              <a:buNone/>
            </a:pPr>
            <a:endParaRPr lang="de-CH" sz="1600" dirty="0">
              <a:effectLst/>
            </a:endParaRPr>
          </a:p>
          <a:p>
            <a:pPr marL="0" indent="0">
              <a:buNone/>
            </a:pPr>
            <a:r>
              <a:rPr lang="de-CH" sz="1600" dirty="0" smtClean="0">
                <a:effectLst/>
              </a:rPr>
              <a:t>2006-2012: </a:t>
            </a:r>
            <a:r>
              <a:rPr lang="de-CH" sz="1600" dirty="0" smtClean="0">
                <a:solidFill>
                  <a:srgbClr val="FFFF00"/>
                </a:solidFill>
                <a:effectLst/>
              </a:rPr>
              <a:t>Rahmenordnung </a:t>
            </a:r>
            <a:r>
              <a:rPr lang="de-CH" sz="1600" dirty="0">
                <a:solidFill>
                  <a:srgbClr val="FFFF00"/>
                </a:solidFill>
                <a:effectLst/>
              </a:rPr>
              <a:t>und </a:t>
            </a:r>
            <a:r>
              <a:rPr lang="de-CH" sz="1600" dirty="0" smtClean="0">
                <a:solidFill>
                  <a:srgbClr val="FFFF00"/>
                </a:solidFill>
                <a:effectLst/>
              </a:rPr>
              <a:t>Leitprinzipien </a:t>
            </a:r>
            <a:r>
              <a:rPr lang="de-CH" sz="1600" dirty="0">
                <a:solidFill>
                  <a:srgbClr val="FFFF00"/>
                </a:solidFill>
                <a:effectLst/>
              </a:rPr>
              <a:t>der Vereinten Nationen für Wirtschaft und </a:t>
            </a:r>
            <a:r>
              <a:rPr lang="de-CH" sz="1600" dirty="0" smtClean="0">
                <a:solidFill>
                  <a:srgbClr val="FFFF00"/>
                </a:solidFill>
                <a:effectLst/>
              </a:rPr>
              <a:t>Menschenrechte.</a:t>
            </a:r>
            <a:r>
              <a:rPr lang="de-CH" sz="1600" dirty="0" smtClean="0">
                <a:effectLst/>
              </a:rPr>
              <a:t> </a:t>
            </a:r>
            <a:r>
              <a:rPr lang="de-CH" sz="1600" dirty="0">
                <a:effectLst/>
              </a:rPr>
              <a:t>Sie betreffen insbesondere </a:t>
            </a:r>
            <a:r>
              <a:rPr lang="de-CH" sz="1600" dirty="0">
                <a:solidFill>
                  <a:srgbClr val="FFFF00"/>
                </a:solidFill>
                <a:effectLst/>
              </a:rPr>
              <a:t>die Verantwortung der wirtschaftlichen </a:t>
            </a:r>
            <a:r>
              <a:rPr lang="de-CH" sz="1600" dirty="0" smtClean="0">
                <a:solidFill>
                  <a:srgbClr val="FFFF00"/>
                </a:solidFill>
                <a:effectLst/>
              </a:rPr>
              <a:t>Unternehmen: </a:t>
            </a:r>
            <a:r>
              <a:rPr lang="de-CH" sz="1600" dirty="0" smtClean="0">
                <a:effectLst/>
              </a:rPr>
              <a:t>von </a:t>
            </a:r>
            <a:r>
              <a:rPr lang="de-CH" sz="1600" dirty="0">
                <a:effectLst/>
              </a:rPr>
              <a:t>globalen Konzernen bis zu Mittel- und Kleinbetrieben</a:t>
            </a:r>
            <a:r>
              <a:rPr lang="de-CH" sz="1600" dirty="0" smtClean="0">
                <a:effectLst/>
              </a:rPr>
              <a:t>.</a:t>
            </a:r>
          </a:p>
          <a:p>
            <a:pPr marL="0" indent="0">
              <a:buNone/>
            </a:pPr>
            <a:endParaRPr lang="de-CH" sz="1600" dirty="0" smtClean="0">
              <a:effectLst/>
            </a:endParaRPr>
          </a:p>
          <a:p>
            <a:pPr marL="0" indent="0">
              <a:buNone/>
            </a:pPr>
            <a:r>
              <a:rPr lang="de-CH" sz="1600" dirty="0" smtClean="0">
                <a:effectLst/>
              </a:rPr>
              <a:t>Neben der </a:t>
            </a:r>
            <a:r>
              <a:rPr lang="de-CH" sz="1600" dirty="0" smtClean="0">
                <a:solidFill>
                  <a:srgbClr val="FFFF00"/>
                </a:solidFill>
                <a:effectLst/>
              </a:rPr>
              <a:t>Pflicht des Staates</a:t>
            </a:r>
            <a:r>
              <a:rPr lang="de-CH" sz="1600" dirty="0" smtClean="0">
                <a:effectLst/>
              </a:rPr>
              <a:t>, die Menschenrechte zu </a:t>
            </a:r>
            <a:r>
              <a:rPr lang="de-CH" sz="1600" dirty="0" smtClean="0">
                <a:solidFill>
                  <a:srgbClr val="FFFF00"/>
                </a:solidFill>
                <a:effectLst/>
              </a:rPr>
              <a:t>schützen</a:t>
            </a:r>
            <a:r>
              <a:rPr lang="de-CH" sz="1600" dirty="0" smtClean="0">
                <a:effectLst/>
              </a:rPr>
              <a:t>, hat das </a:t>
            </a:r>
            <a:r>
              <a:rPr lang="de-CH" sz="1600" dirty="0" smtClean="0">
                <a:solidFill>
                  <a:srgbClr val="FFFF00"/>
                </a:solidFill>
                <a:effectLst/>
              </a:rPr>
              <a:t>Unternehmen</a:t>
            </a:r>
            <a:r>
              <a:rPr lang="de-CH" sz="1600" dirty="0" smtClean="0">
                <a:effectLst/>
              </a:rPr>
              <a:t> </a:t>
            </a:r>
            <a:r>
              <a:rPr lang="de-CH" sz="1600" dirty="0" smtClean="0">
                <a:solidFill>
                  <a:srgbClr val="FFFF00"/>
                </a:solidFill>
                <a:effectLst/>
              </a:rPr>
              <a:t>die Verantwortung</a:t>
            </a:r>
            <a:r>
              <a:rPr lang="de-CH" sz="1600" dirty="0" smtClean="0">
                <a:effectLst/>
              </a:rPr>
              <a:t>, die Menschenrechte zu </a:t>
            </a:r>
            <a:r>
              <a:rPr lang="de-CH" sz="1600" dirty="0" smtClean="0">
                <a:solidFill>
                  <a:srgbClr val="FFFF00"/>
                </a:solidFill>
                <a:effectLst/>
              </a:rPr>
              <a:t>achten</a:t>
            </a:r>
            <a:r>
              <a:rPr lang="de-CH" sz="1600" dirty="0" smtClean="0">
                <a:effectLst/>
              </a:rPr>
              <a:t> und, wenn verletzt, </a:t>
            </a:r>
            <a:r>
              <a:rPr lang="de-CH" sz="1600" dirty="0" smtClean="0">
                <a:solidFill>
                  <a:srgbClr val="FFFF00"/>
                </a:solidFill>
                <a:effectLst/>
              </a:rPr>
              <a:t>wieder herzustellen</a:t>
            </a:r>
            <a:r>
              <a:rPr lang="de-CH" sz="1600" dirty="0">
                <a:effectLst/>
              </a:rPr>
              <a:t> </a:t>
            </a:r>
            <a:r>
              <a:rPr lang="de-CH" sz="1600" dirty="0" smtClean="0">
                <a:effectLst/>
              </a:rPr>
              <a:t>(siehe Abbildung 1).</a:t>
            </a:r>
            <a:endParaRPr lang="de-CH" sz="1600" dirty="0">
              <a:effectLst/>
            </a:endParaRPr>
          </a:p>
          <a:p>
            <a:pPr marL="0" indent="0">
              <a:buNone/>
            </a:pPr>
            <a:endParaRPr lang="de-CH" sz="1600" dirty="0" smtClean="0">
              <a:effectLst/>
            </a:endParaRPr>
          </a:p>
          <a:p>
            <a:pPr marL="0" indent="0">
              <a:buNone/>
            </a:pPr>
            <a:endParaRPr lang="de-CH" sz="1600" dirty="0">
              <a:effectLst/>
            </a:endParaRPr>
          </a:p>
          <a:p>
            <a:pPr marL="0" indent="0">
              <a:buNone/>
            </a:pPr>
            <a:endParaRPr lang="de-CH" sz="1600" dirty="0" smtClean="0">
              <a:effectLst/>
            </a:endParaRPr>
          </a:p>
          <a:p>
            <a:pPr marL="0" indent="0">
              <a:buNone/>
            </a:pPr>
            <a:endParaRPr lang="de-CH" sz="1600" dirty="0">
              <a:solidFill>
                <a:srgbClr val="FFFF00"/>
              </a:solidFill>
              <a:effectLst/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28840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249382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cs typeface="Times New Roman" pitchFamily="18" charset="0"/>
              </a:rPr>
              <a:t>Abbildung</a:t>
            </a:r>
            <a:r>
              <a:rPr lang="en-US" b="1" dirty="0" smtClean="0">
                <a:cs typeface="Times New Roman" pitchFamily="18" charset="0"/>
              </a:rPr>
              <a:t> 1: UN-</a:t>
            </a:r>
            <a:r>
              <a:rPr lang="en-US" b="1" dirty="0" err="1" smtClean="0">
                <a:cs typeface="Times New Roman" pitchFamily="18" charset="0"/>
              </a:rPr>
              <a:t>Rahmenordnung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US" b="1" dirty="0" err="1" smtClean="0">
                <a:cs typeface="Times New Roman" pitchFamily="18" charset="0"/>
              </a:rPr>
              <a:t>betrifft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US" b="1" dirty="0" err="1" smtClean="0">
                <a:cs typeface="Times New Roman" pitchFamily="18" charset="0"/>
              </a:rPr>
              <a:t>alle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US" b="1" dirty="0" err="1" smtClean="0">
                <a:cs typeface="Times New Roman" pitchFamily="18" charset="0"/>
              </a:rPr>
              <a:t>Menschenrechte</a:t>
            </a:r>
            <a:r>
              <a:rPr lang="en-US" b="1" dirty="0" smtClean="0">
                <a:cs typeface="Times New Roman" pitchFamily="18" charset="0"/>
              </a:rPr>
              <a:t> (2008)</a:t>
            </a:r>
            <a:endParaRPr lang="en-US" sz="2000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772298"/>
              </p:ext>
            </p:extLst>
          </p:nvPr>
        </p:nvGraphicFramePr>
        <p:xfrm>
          <a:off x="304800" y="838200"/>
          <a:ext cx="8534400" cy="5763836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8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44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9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752" marR="6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8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Achten</a:t>
                      </a:r>
                      <a:endParaRPr lang="en-US" sz="18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de-DE" sz="1800" dirty="0" smtClean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Direkt:   Indirekt (keine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             Mittäterschaft):</a:t>
                      </a:r>
                      <a:endParaRPr lang="en-US" sz="18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752" marR="6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8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aseline="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Schützen gegen Dritte</a:t>
                      </a:r>
                      <a:endParaRPr lang="en-US" sz="18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752" marR="6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8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latin typeface="+mn-lt"/>
                          <a:ea typeface="Calibri"/>
                          <a:cs typeface="Times New Roman" pitchFamily="18" charset="0"/>
                        </a:rPr>
                        <a:t>Wieder-herstellen</a:t>
                      </a:r>
                      <a:endParaRPr lang="en-US" sz="18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752" marR="6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8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latin typeface="+mn-lt"/>
                          <a:ea typeface="Calibri"/>
                          <a:cs typeface="Times New Roman" pitchFamily="18" charset="0"/>
                        </a:rPr>
                        <a:t>Fördern</a:t>
                      </a:r>
                      <a:endParaRPr lang="en-US" sz="18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752" marR="6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4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8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Staaten</a:t>
                      </a:r>
                      <a:endParaRPr lang="en-US" sz="18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752" marR="6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800" dirty="0">
                        <a:solidFill>
                          <a:srgbClr val="FFFF00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752" marR="6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800" dirty="0">
                        <a:solidFill>
                          <a:srgbClr val="FFFF00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752" marR="6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800" dirty="0">
                        <a:solidFill>
                          <a:srgbClr val="FFFF00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752" marR="6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800" dirty="0">
                        <a:solidFill>
                          <a:srgbClr val="FFFF00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752" marR="6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8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752" marR="6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85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8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Transnationale und andere Wirtschafts-unternehmen</a:t>
                      </a:r>
                      <a:endParaRPr lang="en-US" sz="18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752" marR="6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8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752" marR="6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8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752" marR="6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8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752" marR="6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8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752" marR="6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8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752" marR="6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5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9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latin typeface="+mn-lt"/>
                          <a:ea typeface="Calibri"/>
                          <a:cs typeface="Times New Roman" pitchFamily="18" charset="0"/>
                        </a:rPr>
                        <a:t>Andere</a:t>
                      </a:r>
                      <a:r>
                        <a:rPr lang="en-US" sz="18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+mn-lt"/>
                          <a:ea typeface="Calibri"/>
                          <a:cs typeface="Times New Roman" pitchFamily="18" charset="0"/>
                        </a:rPr>
                        <a:t>Organe</a:t>
                      </a:r>
                      <a:r>
                        <a:rPr lang="en-US" sz="1800" baseline="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 der </a:t>
                      </a:r>
                      <a:r>
                        <a:rPr lang="en-US" sz="1800" baseline="0" dirty="0" err="1" smtClean="0">
                          <a:latin typeface="+mn-lt"/>
                          <a:ea typeface="Calibri"/>
                          <a:cs typeface="Times New Roman" pitchFamily="18" charset="0"/>
                        </a:rPr>
                        <a:t>Gesellschaft</a:t>
                      </a:r>
                      <a:endParaRPr lang="en-US" sz="1800" baseline="0" dirty="0" smtClean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8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752" marR="6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80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752" marR="6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80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752" marR="6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8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752" marR="6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8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752" marR="6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8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752" marR="6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34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9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Individuals</a:t>
                      </a:r>
                      <a:endParaRPr lang="en-US" sz="18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752" marR="6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80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752" marR="6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80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752" marR="6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80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752" marR="6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8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752" marR="6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8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752" marR="6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27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2813</TotalTime>
  <Words>1932</Words>
  <Application>Microsoft Office PowerPoint</Application>
  <PresentationFormat>On-screen Show (4:3)</PresentationFormat>
  <Paragraphs>215</Paragraphs>
  <Slides>21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Ripple</vt:lpstr>
      <vt:lpstr>2_Ripple</vt:lpstr>
      <vt:lpstr>1_Ripple</vt:lpstr>
      <vt:lpstr>Acrobat Document</vt:lpstr>
      <vt:lpstr>Ethische Herausforderungen für das (globale) Wirtschaften –  Mehr als ethische Kosmetik </vt:lpstr>
      <vt:lpstr>PowerPoint Presentation</vt:lpstr>
      <vt:lpstr>Ethischen Herausforderungen für das (globale) Wirtschaften</vt:lpstr>
      <vt:lpstr>PowerPoint Presentation</vt:lpstr>
      <vt:lpstr>PowerPoint Presentation</vt:lpstr>
      <vt:lpstr>Ethischen Herausforderungen für das (globale) Wirtschaften</vt:lpstr>
      <vt:lpstr>PowerPoint Presentation</vt:lpstr>
      <vt:lpstr>Ethischen Herausforderungen für das (globale) Wirtschaften</vt:lpstr>
      <vt:lpstr>PowerPoint Presentation</vt:lpstr>
      <vt:lpstr>PowerPoint Presentation</vt:lpstr>
      <vt:lpstr>PowerPoint Presentation</vt:lpstr>
      <vt:lpstr>Mehr als ethische Kosmetik</vt:lpstr>
      <vt:lpstr>Auftrag der Justitia et Pax Schweiz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MCoB, UND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genderle</dc:creator>
  <cp:lastModifiedBy>Georges Enderle</cp:lastModifiedBy>
  <cp:revision>226</cp:revision>
  <dcterms:created xsi:type="dcterms:W3CDTF">2006-10-04T22:08:51Z</dcterms:created>
  <dcterms:modified xsi:type="dcterms:W3CDTF">2019-11-18T17:27:20Z</dcterms:modified>
</cp:coreProperties>
</file>